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12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0" y="4736592"/>
            <a:ext cx="4389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Sales Reference Pack · Confidential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6" name="Shape 4"/>
          <p:cNvSpPr/>
          <p:nvPr/>
        </p:nvSpPr>
        <p:spPr>
          <a:xfrm>
            <a:off x="0" y="54864"/>
            <a:ext cx="3657600" cy="27432"/>
          </a:xfrm>
          <a:prstGeom prst="rect">
            <a:avLst/>
          </a:prstGeom>
          <a:solidFill>
            <a:srgbClr val="FFC300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914400"/>
            <a:ext cx="50292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Bike Wash</a:t>
            </a:r>
            <a:endParaRPr lang="en-US" sz="42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Research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548640" y="256032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Pricing Data by Business Profile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48640" y="306324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 Reference Pack · April 2026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669280" y="1097280"/>
            <a:ext cx="2926080" cy="2743200"/>
          </a:xfrm>
          <a:prstGeom prst="roundRect">
            <a:avLst>
              <a:gd name="adj" fmla="val 4000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669280" y="12344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Findings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943600" y="160020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€5–€12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132320" y="160020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Price-per-wash range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943600" y="2167128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7132320" y="2167128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profiles analyzed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943600" y="2734056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€28,800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132320" y="2734056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revenue potential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943600" y="3300984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3×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7132320" y="3300984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variation factor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41148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GmbH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12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0" y="4736592"/>
            <a:ext cx="4389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Sales Reference Pack · Confidential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"/>
            <a:ext cx="73152" cy="411480"/>
          </a:xfrm>
          <a:prstGeom prst="roundRect">
            <a:avLst>
              <a:gd name="adj" fmla="val 50000"/>
            </a:avLst>
          </a:prstGeom>
          <a:solidFill>
            <a:srgbClr val="06B6D4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64592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Campus &amp; Corporate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62179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Employer-subsidized, encourages cycling to work/school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6576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6576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/ Wash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46888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246888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300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246888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Washes / Month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57200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57200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 mo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57200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Months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67512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67512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€19,800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67512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Revenue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2103120"/>
            <a:ext cx="3931920" cy="2286000"/>
          </a:xfrm>
          <a:prstGeom prst="roundRect">
            <a:avLst>
              <a:gd name="adj" fmla="val 4800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48640" y="21945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Evidence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94360" y="256032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Corporate ESG programs subsidize cycling infrastructure to meet sustainability goals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94360" y="297180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University campuses: high bike density, students prefer low-cost amenities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94360" y="338328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Employer benefit: reduces parking demand, improves employee wellness metrics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572000" y="2103120"/>
            <a:ext cx="4206240" cy="2286000"/>
          </a:xfrm>
          <a:prstGeom prst="roundRect">
            <a:avLst>
              <a:gd name="adj" fmla="val 4800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54880" y="219456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ROI Projection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46320" y="26060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Revenue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858000" y="26060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€1,800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46320" y="295351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Costs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858000" y="2953512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€375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846320" y="3300984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Profit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858000" y="3300984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€1,425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46320" y="3648456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Payback Period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858000" y="3648456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~13 months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846320" y="399592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Machine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858000" y="3995928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Station / Mini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12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0" y="4736592"/>
            <a:ext cx="4389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Sales Reference Pack · Confidential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"/>
            <a:ext cx="73152" cy="411480"/>
          </a:xfrm>
          <a:prstGeom prst="roundRect">
            <a:avLst>
              <a:gd name="adj" fmla="val 50000"/>
            </a:avLst>
          </a:prstGeom>
          <a:solidFill>
            <a:srgbClr val="EF4444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64592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Municipality / Public Space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62179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Highest volume, taxpayer-funded or nominal fee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6576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6576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/ Wash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46888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246888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500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246888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Washes / Month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57200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57200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 mo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57200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Months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67512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67512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€30,000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67512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Revenue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2103120"/>
            <a:ext cx="3931920" cy="2286000"/>
          </a:xfrm>
          <a:prstGeom prst="roundRect">
            <a:avLst>
              <a:gd name="adj" fmla="val 4800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48640" y="21945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Evidence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94360" y="256032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City of Boston: partnership with cycleWASH — free public bike wash stations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94360" y="297180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European cities charge nominal fee (€3–5) or free with city cycling membership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94360" y="338328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Municipal RFPs increasingly include bike infrastructure — strong procurement pipeline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572000" y="2103120"/>
            <a:ext cx="4206240" cy="2286000"/>
          </a:xfrm>
          <a:prstGeom prst="roundRect">
            <a:avLst>
              <a:gd name="adj" fmla="val 4800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54880" y="219456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ROI Projection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46320" y="26060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Revenue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858000" y="26060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€2,500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46320" y="295351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Costs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858000" y="2953512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€600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846320" y="3300984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Profit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858000" y="3300984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€1,900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46320" y="3648456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Payback Period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858000" y="3648456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~10 months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846320" y="399592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Machine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858000" y="3995928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Station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12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0" y="4736592"/>
            <a:ext cx="4389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Sales Reference Pack · Confidential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Right Machine for Every Business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product line covers every segment — from self-service to fully automated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1965960" cy="2560320"/>
          </a:xfrm>
          <a:prstGeom prst="roundRect">
            <a:avLst>
              <a:gd name="adj" fmla="val 5581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65760" y="1143000"/>
            <a:ext cx="1965960" cy="4572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9" name="Text 7"/>
          <p:cNvSpPr/>
          <p:nvPr/>
        </p:nvSpPr>
        <p:spPr>
          <a:xfrm>
            <a:off x="365760" y="132588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Station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65760" y="1691640"/>
            <a:ext cx="1965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€18,788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" y="2103120"/>
            <a:ext cx="1691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502920" y="2286000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Municipality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Campus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02920" y="2834640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Highest volume,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lowest price point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514600" y="1143000"/>
            <a:ext cx="1965960" cy="2560320"/>
          </a:xfrm>
          <a:prstGeom prst="roundRect">
            <a:avLst>
              <a:gd name="adj" fmla="val 5581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514600" y="1143000"/>
            <a:ext cx="1965960" cy="45720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16" name="Text 14"/>
          <p:cNvSpPr/>
          <p:nvPr/>
        </p:nvSpPr>
        <p:spPr>
          <a:xfrm>
            <a:off x="2514600" y="132588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Mini Basic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2514600" y="1691640"/>
            <a:ext cx="1965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€30,538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651760" y="2103120"/>
            <a:ext cx="1691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2651760" y="2286000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Bike Shop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Bike Room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2651760" y="2834640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Compact spaces,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moderate volume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663440" y="1143000"/>
            <a:ext cx="1965960" cy="2560320"/>
          </a:xfrm>
          <a:prstGeom prst="roundRect">
            <a:avLst>
              <a:gd name="adj" fmla="val 5581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663440" y="1143000"/>
            <a:ext cx="1965960" cy="457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23" name="Text 21"/>
          <p:cNvSpPr/>
          <p:nvPr/>
        </p:nvSpPr>
        <p:spPr>
          <a:xfrm>
            <a:off x="4663440" y="132588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Mini Platinum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4663440" y="1691640"/>
            <a:ext cx="1965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€35,237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800600" y="2103120"/>
            <a:ext cx="1691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800600" y="2286000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Hotel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Corporate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800600" y="2834640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look,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guest-facing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812280" y="1143000"/>
            <a:ext cx="1965960" cy="2560320"/>
          </a:xfrm>
          <a:prstGeom prst="roundRect">
            <a:avLst>
              <a:gd name="adj" fmla="val 5581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812280" y="1143000"/>
            <a:ext cx="1965960" cy="45720"/>
          </a:xfrm>
          <a:prstGeom prst="rect">
            <a:avLst/>
          </a:prstGeom>
          <a:solidFill>
            <a:srgbClr val="FFC300"/>
          </a:solidFill>
          <a:ln/>
        </p:spPr>
      </p:sp>
      <p:sp>
        <p:nvSpPr>
          <p:cNvPr id="30" name="Text 28"/>
          <p:cNvSpPr/>
          <p:nvPr/>
        </p:nvSpPr>
        <p:spPr>
          <a:xfrm>
            <a:off x="6812280" y="132588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812280" y="1691640"/>
            <a:ext cx="1965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C3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€56,398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6949440" y="2103120"/>
            <a:ext cx="1691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for: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6949440" y="2286000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 Wash</a:t>
            </a:r>
            <a:endParaRPr lang="en-US" sz="11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Fleet / Events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949440" y="2834640"/>
            <a:ext cx="16916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throughput,</a:t>
            </a:r>
            <a:endParaRPr lang="en-US" sz="9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highest revenue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365760" y="3931920"/>
            <a:ext cx="8412480" cy="640080"/>
          </a:xfrm>
          <a:prstGeom prst="roundRect">
            <a:avLst>
              <a:gd name="adj" fmla="val 17143"/>
            </a:avLst>
          </a:prstGeom>
          <a:solidFill>
            <a:srgbClr val="1620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36" name="Text 34"/>
          <p:cNvSpPr/>
          <p:nvPr/>
        </p:nvSpPr>
        <p:spPr>
          <a:xfrm>
            <a:off x="548640" y="397764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the interactive ROI Calculator →  shop.cyclewash.com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5029200" y="397764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Sources: Reddit, LinkedIn, BikeGroovy, Bike Spa, City of Boston, Industry Reports (2025–2026)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12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0" y="4736592"/>
            <a:ext cx="4389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Sales Reference Pack · Confidential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our research reveals about the bike wash market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8412480" cy="3291840"/>
          </a:xfrm>
          <a:prstGeom prst="roundRect">
            <a:avLst>
              <a:gd name="adj" fmla="val 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" y="132588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validation: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651760" y="1325880"/>
            <a:ext cx="58521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Bike wash pricing ranges from €3 (municipal self-service) to €15 (premium hotel), with a median of ~€8/wash across all profiles.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192024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 vs. price trade-off: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651760" y="1920240"/>
            <a:ext cx="58521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Municipalities run highest volume (500+ washes/month) at lowest price. Bike shops run lowest volume (120/month) at highest price. Events have best margin but shortest season.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40080" y="251460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benchmark: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651760" y="2514600"/>
            <a:ext cx="58521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well-placed machine doing 300 washes/month at €8 generates €28,800/year — matching verified LinkedIn reports of "$3,000/month" from bike wash businesses.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0080" y="310896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validation: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651760" y="3108960"/>
            <a:ext cx="58521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Growing demand across all segments confirms market opportunity. cycleWASH has the broadest product range (Station → Mini → Pro → OASIS) covering every use case.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40080" y="370332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 for sales: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651760" y="3703320"/>
            <a:ext cx="58521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Price-per-wash varies 3× by context. Customers should select their business profile to see realistic, data-backed ROI projections.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12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0" y="4736592"/>
            <a:ext cx="4389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Sales Reference Pack · Confidential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Pricing by Business Profile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Market-research-backed pricing data across 8 customer segments</a:t>
            </a:r>
            <a:endParaRPr lang="en-US" sz="1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097280"/>
          <a:ext cx="841248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1005840"/>
                <a:gridCol w="1005840"/>
                <a:gridCol w="1097280"/>
                <a:gridCol w="1005840"/>
                <a:gridCol w="1188720"/>
              </a:tblGrid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00" b="1" dirty="0">
                          <a:solidFill>
                            <a:srgbClr val="FFC3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Business Profile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C3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Price/Wash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C3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Range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C3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Washes/Mo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C3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Months/Yr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FC3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Annual Revenue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32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Bike Shop / Workshop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E82C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€8–15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€14,400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Car Wash Add-On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E82C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€5–8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€33,600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Hotel / Tourism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E82C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€10–15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€21,600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Events / Pop-Up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E82C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€8–12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€21,600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Fleet / Bike Sharing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E82C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€3–5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Campus &amp; Corporate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E82C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€4–6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€19,800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Municipality / Public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E82C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€3–5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Bike Room / Apartment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E82C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€7–10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€27,000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41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2E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457200" y="44348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Revenue = Price/Wash × Washes/Month × Months/Year. Actual results vary by location, season, and marketing.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12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0" y="4736592"/>
            <a:ext cx="4389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Sales Reference Pack · Confidential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Price vs. Volume Trade-Off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volume = lower price per wash, but similar total revenue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0040" y="1051560"/>
            <a:ext cx="8503920" cy="3291840"/>
          </a:xfrm>
          <a:prstGeom prst="roundRect">
            <a:avLst>
              <a:gd name="adj" fmla="val 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20040" y="109728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 / wash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548640" y="4114800"/>
            <a:ext cx="8046720" cy="4572"/>
          </a:xfrm>
          <a:prstGeom prst="rect">
            <a:avLst/>
          </a:prstGeom>
          <a:solidFill>
            <a:srgbClr val="334155"/>
          </a:solidFill>
          <a:ln/>
        </p:spPr>
      </p:sp>
      <p:sp>
        <p:nvSpPr>
          <p:cNvPr id="10" name="Text 8"/>
          <p:cNvSpPr/>
          <p:nvPr/>
        </p:nvSpPr>
        <p:spPr>
          <a:xfrm>
            <a:off x="137160" y="4005072"/>
            <a:ext cx="365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€0</a:t>
            </a:r>
            <a:endParaRPr lang="en-US" sz="700" dirty="0"/>
          </a:p>
        </p:txBody>
      </p:sp>
      <p:sp>
        <p:nvSpPr>
          <p:cNvPr id="11" name="Shape 9"/>
          <p:cNvSpPr/>
          <p:nvPr/>
        </p:nvSpPr>
        <p:spPr>
          <a:xfrm>
            <a:off x="548640" y="3487783"/>
            <a:ext cx="8046720" cy="4572"/>
          </a:xfrm>
          <a:prstGeom prst="rect">
            <a:avLst/>
          </a:prstGeom>
          <a:solidFill>
            <a:srgbClr val="334155"/>
          </a:solidFill>
          <a:ln/>
        </p:spPr>
      </p:sp>
      <p:sp>
        <p:nvSpPr>
          <p:cNvPr id="12" name="Text 10"/>
          <p:cNvSpPr/>
          <p:nvPr/>
        </p:nvSpPr>
        <p:spPr>
          <a:xfrm>
            <a:off x="137160" y="3378055"/>
            <a:ext cx="365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€3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548640" y="2860766"/>
            <a:ext cx="8046720" cy="4572"/>
          </a:xfrm>
          <a:prstGeom prst="rect">
            <a:avLst/>
          </a:prstGeom>
          <a:solidFill>
            <a:srgbClr val="334155"/>
          </a:solidFill>
          <a:ln/>
        </p:spPr>
      </p:sp>
      <p:sp>
        <p:nvSpPr>
          <p:cNvPr id="14" name="Text 12"/>
          <p:cNvSpPr/>
          <p:nvPr/>
        </p:nvSpPr>
        <p:spPr>
          <a:xfrm>
            <a:off x="137160" y="2751038"/>
            <a:ext cx="365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€6</a:t>
            </a:r>
            <a:endParaRPr lang="en-US" sz="700" dirty="0"/>
          </a:p>
        </p:txBody>
      </p:sp>
      <p:sp>
        <p:nvSpPr>
          <p:cNvPr id="15" name="Shape 13"/>
          <p:cNvSpPr/>
          <p:nvPr/>
        </p:nvSpPr>
        <p:spPr>
          <a:xfrm>
            <a:off x="548640" y="2233749"/>
            <a:ext cx="8046720" cy="4572"/>
          </a:xfrm>
          <a:prstGeom prst="rect">
            <a:avLst/>
          </a:prstGeom>
          <a:solidFill>
            <a:srgbClr val="334155"/>
          </a:solidFill>
          <a:ln/>
        </p:spPr>
      </p:sp>
      <p:sp>
        <p:nvSpPr>
          <p:cNvPr id="16" name="Text 14"/>
          <p:cNvSpPr/>
          <p:nvPr/>
        </p:nvSpPr>
        <p:spPr>
          <a:xfrm>
            <a:off x="137160" y="2124021"/>
            <a:ext cx="365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€9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548640" y="1606731"/>
            <a:ext cx="8046720" cy="4572"/>
          </a:xfrm>
          <a:prstGeom prst="rect">
            <a:avLst/>
          </a:prstGeom>
          <a:solidFill>
            <a:srgbClr val="334155"/>
          </a:solidFill>
          <a:ln/>
        </p:spPr>
      </p:sp>
      <p:sp>
        <p:nvSpPr>
          <p:cNvPr id="18" name="Text 16"/>
          <p:cNvSpPr/>
          <p:nvPr/>
        </p:nvSpPr>
        <p:spPr>
          <a:xfrm>
            <a:off x="137160" y="1497003"/>
            <a:ext cx="365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€12</a:t>
            </a:r>
            <a:endParaRPr lang="en-US" sz="700" dirty="0"/>
          </a:p>
        </p:txBody>
      </p:sp>
      <p:sp>
        <p:nvSpPr>
          <p:cNvPr id="19" name="Shape 17"/>
          <p:cNvSpPr/>
          <p:nvPr/>
        </p:nvSpPr>
        <p:spPr>
          <a:xfrm>
            <a:off x="822960" y="2024743"/>
            <a:ext cx="777240" cy="2090057"/>
          </a:xfrm>
          <a:prstGeom prst="roundRect">
            <a:avLst>
              <a:gd name="adj" fmla="val 7059"/>
            </a:avLst>
          </a:prstGeom>
          <a:solidFill>
            <a:srgbClr val="8B5CF6"/>
          </a:solidFill>
          <a:ln/>
        </p:spPr>
      </p:sp>
      <p:sp>
        <p:nvSpPr>
          <p:cNvPr id="20" name="Text 18"/>
          <p:cNvSpPr/>
          <p:nvPr/>
        </p:nvSpPr>
        <p:spPr>
          <a:xfrm>
            <a:off x="822960" y="1768711"/>
            <a:ext cx="777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8B5CF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31520" y="4370832"/>
            <a:ext cx="960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120/mo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685800" y="4160520"/>
            <a:ext cx="1051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Shop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1801368" y="1606731"/>
            <a:ext cx="777240" cy="2508069"/>
          </a:xfrm>
          <a:prstGeom prst="roundRect">
            <a:avLst>
              <a:gd name="adj" fmla="val 7059"/>
            </a:avLst>
          </a:prstGeom>
          <a:solidFill>
            <a:srgbClr val="EC4899"/>
          </a:solidFill>
          <a:ln/>
        </p:spPr>
      </p:sp>
      <p:sp>
        <p:nvSpPr>
          <p:cNvPr id="24" name="Text 22"/>
          <p:cNvSpPr/>
          <p:nvPr/>
        </p:nvSpPr>
        <p:spPr>
          <a:xfrm>
            <a:off x="1801368" y="1350699"/>
            <a:ext cx="777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C489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709928" y="4370832"/>
            <a:ext cx="960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180/mo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1664208" y="4160520"/>
            <a:ext cx="1051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Hotel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2779776" y="2233749"/>
            <a:ext cx="777240" cy="1881051"/>
          </a:xfrm>
          <a:prstGeom prst="roundRect">
            <a:avLst>
              <a:gd name="adj" fmla="val 7059"/>
            </a:avLst>
          </a:prstGeom>
          <a:solidFill>
            <a:srgbClr val="1E82C8"/>
          </a:solidFill>
          <a:ln/>
        </p:spPr>
      </p:sp>
      <p:sp>
        <p:nvSpPr>
          <p:cNvPr id="28" name="Text 26"/>
          <p:cNvSpPr/>
          <p:nvPr/>
        </p:nvSpPr>
        <p:spPr>
          <a:xfrm>
            <a:off x="2779776" y="1977717"/>
            <a:ext cx="777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2688336" y="4370832"/>
            <a:ext cx="960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250/mo</a:t>
            </a:r>
            <a:endParaRPr lang="en-US" sz="700" dirty="0"/>
          </a:p>
        </p:txBody>
      </p:sp>
      <p:sp>
        <p:nvSpPr>
          <p:cNvPr id="30" name="Text 28"/>
          <p:cNvSpPr/>
          <p:nvPr/>
        </p:nvSpPr>
        <p:spPr>
          <a:xfrm>
            <a:off x="2642616" y="4160520"/>
            <a:ext cx="1051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Bike Room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3758184" y="2860766"/>
            <a:ext cx="777240" cy="1254034"/>
          </a:xfrm>
          <a:prstGeom prst="roundRect">
            <a:avLst>
              <a:gd name="adj" fmla="val 7059"/>
            </a:avLst>
          </a:prstGeom>
          <a:solidFill>
            <a:srgbClr val="06B6D4"/>
          </a:solidFill>
          <a:ln/>
        </p:spPr>
      </p:sp>
      <p:sp>
        <p:nvSpPr>
          <p:cNvPr id="32" name="Text 30"/>
          <p:cNvSpPr/>
          <p:nvPr/>
        </p:nvSpPr>
        <p:spPr>
          <a:xfrm>
            <a:off x="3758184" y="2604734"/>
            <a:ext cx="777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6B6D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3666744" y="4370832"/>
            <a:ext cx="960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300/mo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3621024" y="4160520"/>
            <a:ext cx="1051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Campus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4736592" y="3069771"/>
            <a:ext cx="777240" cy="1045029"/>
          </a:xfrm>
          <a:prstGeom prst="roundRect">
            <a:avLst>
              <a:gd name="adj" fmla="val 7059"/>
            </a:avLst>
          </a:prstGeom>
          <a:solidFill>
            <a:srgbClr val="10B981"/>
          </a:solidFill>
          <a:ln/>
        </p:spPr>
      </p:sp>
      <p:sp>
        <p:nvSpPr>
          <p:cNvPr id="36" name="Text 34"/>
          <p:cNvSpPr/>
          <p:nvPr/>
        </p:nvSpPr>
        <p:spPr>
          <a:xfrm>
            <a:off x="4736592" y="2813739"/>
            <a:ext cx="777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645152" y="4370832"/>
            <a:ext cx="960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350/mo</a:t>
            </a:r>
            <a:endParaRPr lang="en-US" sz="700" dirty="0"/>
          </a:p>
        </p:txBody>
      </p:sp>
      <p:sp>
        <p:nvSpPr>
          <p:cNvPr id="38" name="Text 36"/>
          <p:cNvSpPr/>
          <p:nvPr/>
        </p:nvSpPr>
        <p:spPr>
          <a:xfrm>
            <a:off x="4599432" y="4160520"/>
            <a:ext cx="1051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Fleet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5715000" y="2651760"/>
            <a:ext cx="777240" cy="1463040"/>
          </a:xfrm>
          <a:prstGeom prst="roundRect">
            <a:avLst>
              <a:gd name="adj" fmla="val 7059"/>
            </a:avLst>
          </a:prstGeom>
          <a:solidFill>
            <a:srgbClr val="F59E0B"/>
          </a:solidFill>
          <a:ln/>
        </p:spPr>
      </p:sp>
      <p:sp>
        <p:nvSpPr>
          <p:cNvPr id="40" name="Text 38"/>
          <p:cNvSpPr/>
          <p:nvPr/>
        </p:nvSpPr>
        <p:spPr>
          <a:xfrm>
            <a:off x="5715000" y="2395728"/>
            <a:ext cx="777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5623560" y="4370832"/>
            <a:ext cx="960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400/mo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5577840" y="4160520"/>
            <a:ext cx="1051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 Wash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6693408" y="2442754"/>
            <a:ext cx="777240" cy="1672046"/>
          </a:xfrm>
          <a:prstGeom prst="roundRect">
            <a:avLst>
              <a:gd name="adj" fmla="val 7059"/>
            </a:avLst>
          </a:prstGeom>
          <a:solidFill>
            <a:srgbClr val="FFC300"/>
          </a:solidFill>
          <a:ln/>
        </p:spPr>
      </p:sp>
      <p:sp>
        <p:nvSpPr>
          <p:cNvPr id="44" name="Text 42"/>
          <p:cNvSpPr/>
          <p:nvPr/>
        </p:nvSpPr>
        <p:spPr>
          <a:xfrm>
            <a:off x="6693408" y="2186722"/>
            <a:ext cx="777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6601968" y="4370832"/>
            <a:ext cx="960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450/mo</a:t>
            </a:r>
            <a:endParaRPr lang="en-US" sz="700" dirty="0"/>
          </a:p>
        </p:txBody>
      </p:sp>
      <p:sp>
        <p:nvSpPr>
          <p:cNvPr id="46" name="Text 44"/>
          <p:cNvSpPr/>
          <p:nvPr/>
        </p:nvSpPr>
        <p:spPr>
          <a:xfrm>
            <a:off x="6556248" y="4160520"/>
            <a:ext cx="1051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7671816" y="3069771"/>
            <a:ext cx="777240" cy="1045029"/>
          </a:xfrm>
          <a:prstGeom prst="roundRect">
            <a:avLst>
              <a:gd name="adj" fmla="val 7059"/>
            </a:avLst>
          </a:prstGeom>
          <a:solidFill>
            <a:srgbClr val="EF4444"/>
          </a:solidFill>
          <a:ln/>
        </p:spPr>
      </p:sp>
      <p:sp>
        <p:nvSpPr>
          <p:cNvPr id="48" name="Text 46"/>
          <p:cNvSpPr/>
          <p:nvPr/>
        </p:nvSpPr>
        <p:spPr>
          <a:xfrm>
            <a:off x="7671816" y="2813739"/>
            <a:ext cx="777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F44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7580376" y="4370832"/>
            <a:ext cx="960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500/mo</a:t>
            </a:r>
            <a:endParaRPr lang="en-US" sz="700" dirty="0"/>
          </a:p>
        </p:txBody>
      </p:sp>
      <p:sp>
        <p:nvSpPr>
          <p:cNvPr id="50" name="Text 48"/>
          <p:cNvSpPr/>
          <p:nvPr/>
        </p:nvSpPr>
        <p:spPr>
          <a:xfrm>
            <a:off x="7534656" y="4160520"/>
            <a:ext cx="10515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Municipal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12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0" y="4736592"/>
            <a:ext cx="4389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Sales Reference Pack · Confidential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"/>
            <a:ext cx="73152" cy="411480"/>
          </a:xfrm>
          <a:prstGeom prst="roundRect">
            <a:avLst>
              <a:gd name="adj" fmla="val 50000"/>
            </a:avLst>
          </a:prstGeom>
          <a:solidFill>
            <a:srgbClr val="8B5CF6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64592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Bike Shop / Workshop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62179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High-touch service, premium pricing, loyal customer base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6576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6576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/ Wash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46888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246888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120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246888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Washes / Month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57200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57200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 mo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57200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Months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67512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67512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€14,400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67512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Revenue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2103120"/>
            <a:ext cx="3931920" cy="2286000"/>
          </a:xfrm>
          <a:prstGeom prst="roundRect">
            <a:avLst>
              <a:gd name="adj" fmla="val 4800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48640" y="21945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Evidence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94360" y="256032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BikeGroovy: bike wash is a "chargeable additional service" bundled with repairs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94360" y="297180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LinkedIn verified: operator reports $3,000/month revenue from bike wash business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94360" y="338328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Customers already spending on services — high willingness to pay for convenience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572000" y="2103120"/>
            <a:ext cx="4206240" cy="2286000"/>
          </a:xfrm>
          <a:prstGeom prst="roundRect">
            <a:avLst>
              <a:gd name="adj" fmla="val 4800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54880" y="219456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ROI Projection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46320" y="26060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Revenue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858000" y="26060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€1,200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46320" y="295351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Costs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858000" y="2953512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€360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846320" y="3300984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Profit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858000" y="3300984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€840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46320" y="3648456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Payback Period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858000" y="3648456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~22 months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846320" y="399592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Machine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858000" y="3995928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 Basic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12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0" y="4736592"/>
            <a:ext cx="4389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Sales Reference Pack · Confidential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"/>
            <a:ext cx="73152" cy="411480"/>
          </a:xfrm>
          <a:prstGeom prst="roundRect">
            <a:avLst>
              <a:gd name="adj" fmla="val 50000"/>
            </a:avLst>
          </a:prstGeom>
          <a:solidFill>
            <a:srgbClr val="F59E0B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64592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 Wash Add-On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62179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Cross-sell to existing car wash customers, high volume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6576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6576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/ Wash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46888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246888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400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246888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Washes / Month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57200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57200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 mo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57200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Months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67512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67512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€33,600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67512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Revenue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2103120"/>
            <a:ext cx="3931920" cy="2286000"/>
          </a:xfrm>
          <a:prstGeom prst="roundRect">
            <a:avLst>
              <a:gd name="adj" fmla="val 4800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48640" y="21945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Evidence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94360" y="256032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Bike Spa markets bicycle/motorcycle wash specifically to car wash operators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94360" y="297180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Low incremental price — customer is already on-site paying for car wash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94360" y="338328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High cross-sell conversion: drivers who cycle are ideal dual customers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572000" y="2103120"/>
            <a:ext cx="4206240" cy="2286000"/>
          </a:xfrm>
          <a:prstGeom prst="roundRect">
            <a:avLst>
              <a:gd name="adj" fmla="val 4800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54880" y="219456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ROI Projection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46320" y="26060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Revenue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858000" y="26060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€2,800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46320" y="295351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Costs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858000" y="2953512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€440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846320" y="3300984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Profit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858000" y="3300984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€2,360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46320" y="3648456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Payback Period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858000" y="3648456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~8 months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846320" y="399592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Machine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858000" y="3995928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12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0" y="4736592"/>
            <a:ext cx="4389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Sales Reference Pack · Confidential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"/>
            <a:ext cx="73152" cy="411480"/>
          </a:xfrm>
          <a:prstGeom prst="roundRect">
            <a:avLst>
              <a:gd name="adj" fmla="val 50000"/>
            </a:avLst>
          </a:prstGeom>
          <a:solidFill>
            <a:srgbClr val="EC4899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64592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Hotel / Tourism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62179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guest amenity, seasonal with tourism peaks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6576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6576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/ Wash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46888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246888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180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246888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Washes / Month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57200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57200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 mo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57200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Months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67512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67512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€21,600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67512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Revenue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2103120"/>
            <a:ext cx="3931920" cy="2286000"/>
          </a:xfrm>
          <a:prstGeom prst="roundRect">
            <a:avLst>
              <a:gd name="adj" fmla="val 4800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48640" y="21945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Evidence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94360" y="256032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Hotels increasingly offer bike wash as premium guest amenity to attract cycling tourists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94360" y="297180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Hotels can charge external cyclists at premium rates beyond guest use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94360" y="338328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Cycling tourism growing 15%+ annually — bike-friendly hotels command premium ADR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572000" y="2103120"/>
            <a:ext cx="4206240" cy="2286000"/>
          </a:xfrm>
          <a:prstGeom prst="roundRect">
            <a:avLst>
              <a:gd name="adj" fmla="val 4800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54880" y="219456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ROI Projection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46320" y="26060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Revenue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858000" y="26060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€2,160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46320" y="295351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Costs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858000" y="2953512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€432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846320" y="3300984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Profit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858000" y="3300984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€1,728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46320" y="3648456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Payback Period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858000" y="3648456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~12 months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846320" y="399592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Machine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858000" y="3995928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 Platinum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12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0" y="4736592"/>
            <a:ext cx="4389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Sales Reference Pack · Confidential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"/>
            <a:ext cx="73152" cy="411480"/>
          </a:xfrm>
          <a:prstGeom prst="roundRect">
            <a:avLst>
              <a:gd name="adj" fmla="val 50000"/>
            </a:avLst>
          </a:prstGeom>
          <a:solidFill>
            <a:srgbClr val="FFC300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64592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Events / Pop-Up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62179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Highest margin per wash, seasonal (races, sportives, festivals)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6576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6576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/ Wash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46888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246888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450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246888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Washes / Month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57200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57200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 mo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57200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Months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67512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67512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€21,600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67512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Revenue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2103120"/>
            <a:ext cx="3931920" cy="2286000"/>
          </a:xfrm>
          <a:prstGeom prst="roundRect">
            <a:avLst>
              <a:gd name="adj" fmla="val 4800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48640" y="21945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Evidence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94360" y="256032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Reddit (MTB community): bike wash operators charge ~$10/bike at muddy mountain bike races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94360" y="297180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Facebook: motorcycle wash operators at Sturgis Rally charge $40+ (outlier)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94360" y="338328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Post-race demand is extremely high — riders queue for wash after mud/trail events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572000" y="2103120"/>
            <a:ext cx="4206240" cy="2286000"/>
          </a:xfrm>
          <a:prstGeom prst="roundRect">
            <a:avLst>
              <a:gd name="adj" fmla="val 4800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54880" y="219456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ROI Projection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46320" y="26060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Revenue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858000" y="26060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€3,600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46320" y="295351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Costs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858000" y="2953512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€435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846320" y="3300984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Profit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858000" y="3300984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€3,165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46320" y="3648456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Payback Period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858000" y="3648456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~6 months (active)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846320" y="399592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Machine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858000" y="3995928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 / Mini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11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36576"/>
          </a:xfrm>
          <a:prstGeom prst="rect">
            <a:avLst/>
          </a:prstGeom>
          <a:solidFill>
            <a:srgbClr val="1E82C8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736592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12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0" y="4736592"/>
            <a:ext cx="4389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cycleWASH · Sales Reference Pack · Confidential</a:t>
            </a:r>
            <a:endParaRPr lang="en-US" sz="8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"/>
            <a:ext cx="73152" cy="411480"/>
          </a:xfrm>
          <a:prstGeom prst="roundRect">
            <a:avLst>
              <a:gd name="adj" fmla="val 50000"/>
            </a:avLst>
          </a:prstGeom>
          <a:solidFill>
            <a:srgbClr val="10B981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64592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Fleet / Bike Sharing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548640" y="62179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cost center, predictable volume, maintenance-driven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6576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6576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/ Wash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46888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246888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350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246888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Washes / Month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57200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57200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 mo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57200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Months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675120" y="1051560"/>
            <a:ext cx="1920240" cy="822960"/>
          </a:xfrm>
          <a:prstGeom prst="roundRect">
            <a:avLst>
              <a:gd name="adj" fmla="val 13333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675120" y="1124712"/>
            <a:ext cx="1920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C3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€21,000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675120" y="1490472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Revenue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65760" y="2103120"/>
            <a:ext cx="3931920" cy="2286000"/>
          </a:xfrm>
          <a:prstGeom prst="roundRect">
            <a:avLst>
              <a:gd name="adj" fmla="val 4800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48640" y="219456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82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Evidence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94360" y="256032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Fleet operators budget €65 avg repair ticket and €45/day rental revenue per bike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94360" y="297180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Regular washing reduces maintenance costs by 30–40% (chain wear, brake dust)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94360" y="3383280"/>
            <a:ext cx="3566160" cy="3840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Cost-per-wash is internal — focus is on fleet longevity, not per-unit revenue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572000" y="2103120"/>
            <a:ext cx="4206240" cy="2286000"/>
          </a:xfrm>
          <a:prstGeom prst="roundRect">
            <a:avLst>
              <a:gd name="adj" fmla="val 4800"/>
            </a:avLst>
          </a:prstGeom>
          <a:solidFill>
            <a:srgbClr val="1A2332"/>
          </a:solidFill>
          <a:ln/>
          <a:effectLst>
            <a:outerShdw sx="100000" sy="100000" kx="0" ky="0" algn="bl" rotWithShape="0" blurRad="50800" dist="25400" dir="8100000">
              <a:srgbClr val="000000">
                <a:alpha val="25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54880" y="219456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ROI Projection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46320" y="26060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Revenue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858000" y="260604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€1,750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46320" y="295351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Costs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858000" y="2953512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€378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846320" y="3300984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Profit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858000" y="3300984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€1,372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46320" y="3648456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Payback Period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858000" y="3648456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~14 months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846320" y="399592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Machine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858000" y="3995928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E8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Bike Wash Market Research — Pricing by Business Profile</dc:title>
  <dc:subject>Sales Reference Pack · Market Data 2026</dc:subject>
  <dc:creator>cycleWASH GmbH</dc:creator>
  <cp:lastModifiedBy>cycleWASH GmbH</cp:lastModifiedBy>
  <cp:revision>1</cp:revision>
  <dcterms:created xsi:type="dcterms:W3CDTF">2026-04-04T19:22:38Z</dcterms:created>
  <dcterms:modified xsi:type="dcterms:W3CDTF">2026-04-04T19:22:38Z</dcterms:modified>
</cp:coreProperties>
</file>