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93208"/>
            <a:ext cx="9144000" cy="54864"/>
          </a:xfrm>
          <a:prstGeom prst="rect">
            <a:avLst/>
          </a:prstGeom>
          <a:solidFill>
            <a:srgbClr val="FFC30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3716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cycleWASH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914400" y="21031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C3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World's First Automated Bicycle Washing Machine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260604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Presentation · March 2026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3474720"/>
            <a:ext cx="1920240" cy="822960"/>
          </a:xfrm>
          <a:prstGeom prst="roundRect">
            <a:avLst>
              <a:gd name="adj" fmla="val 11111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57200" y="354787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31+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57200" y="393192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Patents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606040" y="3474720"/>
            <a:ext cx="1920240" cy="822960"/>
          </a:xfrm>
          <a:prstGeom prst="roundRect">
            <a:avLst>
              <a:gd name="adj" fmla="val 11111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606040" y="354787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250+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2606040" y="393192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Machines Deployed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54880" y="3474720"/>
            <a:ext cx="1920240" cy="822960"/>
          </a:xfrm>
          <a:prstGeom prst="roundRect">
            <a:avLst>
              <a:gd name="adj" fmla="val 11111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754880" y="354787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8B5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4754880" y="393192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Countries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903720" y="3474720"/>
            <a:ext cx="1920240" cy="822960"/>
          </a:xfrm>
          <a:prstGeom prst="roundRect">
            <a:avLst>
              <a:gd name="adj" fmla="val 11111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903720" y="354787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1M+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6903720" y="393192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Bikes Washed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943600" y="473659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Confidential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 Platform Features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feature generates data, engagement, or revenue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74320" y="10515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051560"/>
            <a:ext cx="1325880" cy="32004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1887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 Scan &amp; Pay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737360" y="10515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737360" y="1051560"/>
            <a:ext cx="1325880" cy="3200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2" name="Text 10"/>
          <p:cNvSpPr/>
          <p:nvPr/>
        </p:nvSpPr>
        <p:spPr>
          <a:xfrm>
            <a:off x="1737360" y="11887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Subscription Tiers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00400" y="10515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0" y="1051560"/>
            <a:ext cx="1325880" cy="32004"/>
          </a:xfrm>
          <a:prstGeom prst="rect">
            <a:avLst/>
          </a:prstGeom>
          <a:solidFill>
            <a:srgbClr val="FFC300"/>
          </a:solidFill>
          <a:ln/>
        </p:spPr>
      </p:sp>
      <p:sp>
        <p:nvSpPr>
          <p:cNvPr id="15" name="Text 13"/>
          <p:cNvSpPr/>
          <p:nvPr/>
        </p:nvSpPr>
        <p:spPr>
          <a:xfrm>
            <a:off x="3200400" y="11887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$CYCLE Wallet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663440" y="10515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663440" y="1051560"/>
            <a:ext cx="1325880" cy="32004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8" name="Text 16"/>
          <p:cNvSpPr/>
          <p:nvPr/>
        </p:nvSpPr>
        <p:spPr>
          <a:xfrm>
            <a:off x="4663440" y="11887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Bike Health AI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126480" y="10515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126480" y="1051560"/>
            <a:ext cx="1325880" cy="32004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21" name="Text 19"/>
          <p:cNvSpPr/>
          <p:nvPr/>
        </p:nvSpPr>
        <p:spPr>
          <a:xfrm>
            <a:off x="6126480" y="11887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Referral Program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7589520" y="10515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7589520" y="1051560"/>
            <a:ext cx="1325880" cy="32004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24" name="Text 22"/>
          <p:cNvSpPr/>
          <p:nvPr/>
        </p:nvSpPr>
        <p:spPr>
          <a:xfrm>
            <a:off x="7589520" y="11887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Strava Connect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274320" y="19659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274320" y="1965960"/>
            <a:ext cx="1325880" cy="3200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7" name="Text 25"/>
          <p:cNvSpPr/>
          <p:nvPr/>
        </p:nvSpPr>
        <p:spPr>
          <a:xfrm>
            <a:off x="274320" y="21031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Weather Wash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737360" y="19659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1737360" y="1965960"/>
            <a:ext cx="1325880" cy="3200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0" name="Text 28"/>
          <p:cNvSpPr/>
          <p:nvPr/>
        </p:nvSpPr>
        <p:spPr>
          <a:xfrm>
            <a:off x="1737360" y="21031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Wash Events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3200400" y="19659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3200400" y="1965960"/>
            <a:ext cx="1325880" cy="32004"/>
          </a:xfrm>
          <a:prstGeom prst="rect">
            <a:avLst/>
          </a:prstGeom>
          <a:solidFill>
            <a:srgbClr val="FFC300"/>
          </a:solidFill>
          <a:ln/>
        </p:spPr>
      </p:sp>
      <p:sp>
        <p:nvSpPr>
          <p:cNvPr id="33" name="Text 31"/>
          <p:cNvSpPr/>
          <p:nvPr/>
        </p:nvSpPr>
        <p:spPr>
          <a:xfrm>
            <a:off x="3200400" y="21031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Store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663440" y="19659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63440" y="1965960"/>
            <a:ext cx="1325880" cy="32004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36" name="Text 34"/>
          <p:cNvSpPr/>
          <p:nvPr/>
        </p:nvSpPr>
        <p:spPr>
          <a:xfrm>
            <a:off x="4663440" y="21031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Marketplace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6126480" y="19659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6126480" y="1965960"/>
            <a:ext cx="1325880" cy="3200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9" name="Text 37"/>
          <p:cNvSpPr/>
          <p:nvPr/>
        </p:nvSpPr>
        <p:spPr>
          <a:xfrm>
            <a:off x="6126480" y="21031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Insurance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7589520" y="19659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7589520" y="1965960"/>
            <a:ext cx="1325880" cy="32004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42" name="Text 40"/>
          <p:cNvSpPr/>
          <p:nvPr/>
        </p:nvSpPr>
        <p:spPr>
          <a:xfrm>
            <a:off x="7589520" y="21031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Repair Booking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274320" y="28803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274320" y="2880360"/>
            <a:ext cx="1325880" cy="3200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45" name="Text 43"/>
          <p:cNvSpPr/>
          <p:nvPr/>
        </p:nvSpPr>
        <p:spPr>
          <a:xfrm>
            <a:off x="274320" y="30175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E-Bike Charging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1737360" y="28803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47" name="Shape 45"/>
          <p:cNvSpPr/>
          <p:nvPr/>
        </p:nvSpPr>
        <p:spPr>
          <a:xfrm>
            <a:off x="1737360" y="2880360"/>
            <a:ext cx="1325880" cy="32004"/>
          </a:xfrm>
          <a:prstGeom prst="rect">
            <a:avLst/>
          </a:prstGeom>
          <a:solidFill>
            <a:srgbClr val="FFC300"/>
          </a:solidFill>
          <a:ln/>
        </p:spPr>
      </p:sp>
      <p:sp>
        <p:nvSpPr>
          <p:cNvPr id="48" name="Text 46"/>
          <p:cNvSpPr/>
          <p:nvPr/>
        </p:nvSpPr>
        <p:spPr>
          <a:xfrm>
            <a:off x="1737360" y="30175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 Box Sub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3200400" y="28803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50" name="Shape 48"/>
          <p:cNvSpPr/>
          <p:nvPr/>
        </p:nvSpPr>
        <p:spPr>
          <a:xfrm>
            <a:off x="3200400" y="2880360"/>
            <a:ext cx="1325880" cy="32004"/>
          </a:xfrm>
          <a:prstGeom prst="rect">
            <a:avLst/>
          </a:prstGeom>
          <a:solidFill>
            <a:srgbClr val="EC4899"/>
          </a:solidFill>
          <a:ln/>
        </p:spPr>
      </p:sp>
      <p:sp>
        <p:nvSpPr>
          <p:cNvPr id="51" name="Text 49"/>
          <p:cNvSpPr/>
          <p:nvPr/>
        </p:nvSpPr>
        <p:spPr>
          <a:xfrm>
            <a:off x="3200400" y="30175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Receipts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4663440" y="28803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53" name="Shape 51"/>
          <p:cNvSpPr/>
          <p:nvPr/>
        </p:nvSpPr>
        <p:spPr>
          <a:xfrm>
            <a:off x="4663440" y="2880360"/>
            <a:ext cx="1325880" cy="32004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54" name="Text 52"/>
          <p:cNvSpPr/>
          <p:nvPr/>
        </p:nvSpPr>
        <p:spPr>
          <a:xfrm>
            <a:off x="4663440" y="30175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Pay-Per-Minute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6126480" y="28803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56" name="Shape 54"/>
          <p:cNvSpPr/>
          <p:nvPr/>
        </p:nvSpPr>
        <p:spPr>
          <a:xfrm>
            <a:off x="6126480" y="2880360"/>
            <a:ext cx="1325880" cy="32004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57" name="Text 55"/>
          <p:cNvSpPr/>
          <p:nvPr/>
        </p:nvSpPr>
        <p:spPr>
          <a:xfrm>
            <a:off x="6126480" y="30175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Fleet Analytics</a:t>
            </a:r>
            <a:endParaRPr lang="en-US" sz="900" dirty="0"/>
          </a:p>
        </p:txBody>
      </p:sp>
      <p:sp>
        <p:nvSpPr>
          <p:cNvPr id="58" name="Shape 56"/>
          <p:cNvSpPr/>
          <p:nvPr/>
        </p:nvSpPr>
        <p:spPr>
          <a:xfrm>
            <a:off x="7589520" y="28803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59" name="Shape 57"/>
          <p:cNvSpPr/>
          <p:nvPr/>
        </p:nvSpPr>
        <p:spPr>
          <a:xfrm>
            <a:off x="7589520" y="2880360"/>
            <a:ext cx="1325880" cy="32004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60" name="Text 58"/>
          <p:cNvSpPr/>
          <p:nvPr/>
        </p:nvSpPr>
        <p:spPr>
          <a:xfrm>
            <a:off x="7589520" y="30175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Scanner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274320" y="37947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62" name="Shape 60"/>
          <p:cNvSpPr/>
          <p:nvPr/>
        </p:nvSpPr>
        <p:spPr>
          <a:xfrm>
            <a:off x="274320" y="3794760"/>
            <a:ext cx="1325880" cy="3200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63" name="Text 61"/>
          <p:cNvSpPr/>
          <p:nvPr/>
        </p:nvSpPr>
        <p:spPr>
          <a:xfrm>
            <a:off x="274320" y="39319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Predictive Maint.</a:t>
            </a:r>
            <a:endParaRPr lang="en-US" sz="900" dirty="0"/>
          </a:p>
        </p:txBody>
      </p:sp>
      <p:sp>
        <p:nvSpPr>
          <p:cNvPr id="64" name="Shape 62"/>
          <p:cNvSpPr/>
          <p:nvPr/>
        </p:nvSpPr>
        <p:spPr>
          <a:xfrm>
            <a:off x="1737360" y="37947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65" name="Shape 63"/>
          <p:cNvSpPr/>
          <p:nvPr/>
        </p:nvSpPr>
        <p:spPr>
          <a:xfrm>
            <a:off x="1737360" y="3794760"/>
            <a:ext cx="1325880" cy="3200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66" name="Text 64"/>
          <p:cNvSpPr/>
          <p:nvPr/>
        </p:nvSpPr>
        <p:spPr>
          <a:xfrm>
            <a:off x="1737360" y="39319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 Forecast</a:t>
            </a:r>
            <a:endParaRPr lang="en-US" sz="900" dirty="0"/>
          </a:p>
        </p:txBody>
      </p:sp>
      <p:sp>
        <p:nvSpPr>
          <p:cNvPr id="67" name="Shape 65"/>
          <p:cNvSpPr/>
          <p:nvPr/>
        </p:nvSpPr>
        <p:spPr>
          <a:xfrm>
            <a:off x="3200400" y="37947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68" name="Shape 66"/>
          <p:cNvSpPr/>
          <p:nvPr/>
        </p:nvSpPr>
        <p:spPr>
          <a:xfrm>
            <a:off x="3200400" y="3794760"/>
            <a:ext cx="1325880" cy="3200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69" name="Text 67"/>
          <p:cNvSpPr/>
          <p:nvPr/>
        </p:nvSpPr>
        <p:spPr>
          <a:xfrm>
            <a:off x="3200400" y="39319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 Credits</a:t>
            </a:r>
            <a:endParaRPr lang="en-US" sz="900" dirty="0"/>
          </a:p>
        </p:txBody>
      </p:sp>
      <p:sp>
        <p:nvSpPr>
          <p:cNvPr id="70" name="Shape 68"/>
          <p:cNvSpPr/>
          <p:nvPr/>
        </p:nvSpPr>
        <p:spPr>
          <a:xfrm>
            <a:off x="4663440" y="37947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71" name="Shape 69"/>
          <p:cNvSpPr/>
          <p:nvPr/>
        </p:nvSpPr>
        <p:spPr>
          <a:xfrm>
            <a:off x="4663440" y="3794760"/>
            <a:ext cx="1325880" cy="32004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72" name="Text 70"/>
          <p:cNvSpPr/>
          <p:nvPr/>
        </p:nvSpPr>
        <p:spPr>
          <a:xfrm>
            <a:off x="4663440" y="39319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White-Label</a:t>
            </a:r>
            <a:endParaRPr lang="en-US" sz="900" dirty="0"/>
          </a:p>
        </p:txBody>
      </p:sp>
      <p:sp>
        <p:nvSpPr>
          <p:cNvPr id="73" name="Shape 71"/>
          <p:cNvSpPr/>
          <p:nvPr/>
        </p:nvSpPr>
        <p:spPr>
          <a:xfrm>
            <a:off x="6126480" y="37947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74" name="Shape 72"/>
          <p:cNvSpPr/>
          <p:nvPr/>
        </p:nvSpPr>
        <p:spPr>
          <a:xfrm>
            <a:off x="6126480" y="3794760"/>
            <a:ext cx="1325880" cy="32004"/>
          </a:xfrm>
          <a:prstGeom prst="rect">
            <a:avLst/>
          </a:prstGeom>
          <a:solidFill>
            <a:srgbClr val="FFC300"/>
          </a:solidFill>
          <a:ln/>
        </p:spPr>
      </p:sp>
      <p:sp>
        <p:nvSpPr>
          <p:cNvPr id="75" name="Text 73"/>
          <p:cNvSpPr/>
          <p:nvPr/>
        </p:nvSpPr>
        <p:spPr>
          <a:xfrm>
            <a:off x="6126480" y="39319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Market</a:t>
            </a:r>
            <a:endParaRPr lang="en-US" sz="900" dirty="0"/>
          </a:p>
        </p:txBody>
      </p:sp>
      <p:sp>
        <p:nvSpPr>
          <p:cNvPr id="76" name="Shape 74"/>
          <p:cNvSpPr/>
          <p:nvPr/>
        </p:nvSpPr>
        <p:spPr>
          <a:xfrm>
            <a:off x="7589520" y="3794760"/>
            <a:ext cx="1325880" cy="731520"/>
          </a:xfrm>
          <a:prstGeom prst="roundRect">
            <a:avLst>
              <a:gd name="adj" fmla="val 125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77" name="Shape 75"/>
          <p:cNvSpPr/>
          <p:nvPr/>
        </p:nvSpPr>
        <p:spPr>
          <a:xfrm>
            <a:off x="7589520" y="3794760"/>
            <a:ext cx="1325880" cy="32004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78" name="Text 76"/>
          <p:cNvSpPr/>
          <p:nvPr/>
        </p:nvSpPr>
        <p:spPr>
          <a:xfrm>
            <a:off x="7589520" y="3931920"/>
            <a:ext cx="1325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City Intelligence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943600" y="473659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Confidential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Competitive Advantage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mover with insurmountable IP moat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097280"/>
            <a:ext cx="8229600" cy="457200"/>
          </a:xfrm>
          <a:prstGeom prst="roundRect">
            <a:avLst>
              <a:gd name="adj" fmla="val 200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115568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Feature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017520" y="1115568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cycleWASH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0" y="1115568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Manual Wash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858000" y="1115568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DIY Kits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1600200"/>
            <a:ext cx="8229600" cy="365760"/>
          </a:xfrm>
          <a:prstGeom prst="rect">
            <a:avLst/>
          </a:prstGeom>
          <a:solidFill>
            <a:srgbClr val="141E2E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16002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Operation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017520" y="160020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29200" y="1600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858000" y="1600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1984248"/>
            <a:ext cx="8229600" cy="36576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8" name="Text 16"/>
          <p:cNvSpPr/>
          <p:nvPr/>
        </p:nvSpPr>
        <p:spPr>
          <a:xfrm>
            <a:off x="548640" y="1984248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Efficiency (500ml)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017520" y="1984248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0" y="1984248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858000" y="1984248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2368296"/>
            <a:ext cx="8229600" cy="365760"/>
          </a:xfrm>
          <a:prstGeom prst="rect">
            <a:avLst/>
          </a:prstGeom>
          <a:solidFill>
            <a:srgbClr val="141E2E"/>
          </a:solidFill>
          <a:ln/>
        </p:spPr>
      </p:sp>
      <p:sp>
        <p:nvSpPr>
          <p:cNvPr id="23" name="Text 21"/>
          <p:cNvSpPr/>
          <p:nvPr/>
        </p:nvSpPr>
        <p:spPr>
          <a:xfrm>
            <a:off x="548640" y="2368296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Certified (DEKRA)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017520" y="2368296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029200" y="2368296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858000" y="2368296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57200" y="2752344"/>
            <a:ext cx="8229600" cy="36576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8" name="Text 26"/>
          <p:cNvSpPr/>
          <p:nvPr/>
        </p:nvSpPr>
        <p:spPr>
          <a:xfrm>
            <a:off x="548640" y="2752344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IoT Connected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017520" y="2752344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0" y="2752344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858000" y="2752344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57200" y="3136392"/>
            <a:ext cx="8229600" cy="365760"/>
          </a:xfrm>
          <a:prstGeom prst="rect">
            <a:avLst/>
          </a:prstGeom>
          <a:solidFill>
            <a:srgbClr val="141E2E"/>
          </a:solidFill>
          <a:ln/>
        </p:spPr>
      </p:sp>
      <p:sp>
        <p:nvSpPr>
          <p:cNvPr id="33" name="Text 31"/>
          <p:cNvSpPr/>
          <p:nvPr/>
        </p:nvSpPr>
        <p:spPr>
          <a:xfrm>
            <a:off x="548640" y="3136392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Platform (SaaS)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3017520" y="3136392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029200" y="3136392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6858000" y="3136392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457200" y="3520440"/>
            <a:ext cx="8229600" cy="36576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38" name="Text 36"/>
          <p:cNvSpPr/>
          <p:nvPr/>
        </p:nvSpPr>
        <p:spPr>
          <a:xfrm>
            <a:off x="548640" y="3520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Economy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3017520" y="352044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5029200" y="35204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6858000" y="35204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457200" y="3904488"/>
            <a:ext cx="8229600" cy="365760"/>
          </a:xfrm>
          <a:prstGeom prst="rect">
            <a:avLst/>
          </a:prstGeom>
          <a:solidFill>
            <a:srgbClr val="141E2E"/>
          </a:solidFill>
          <a:ln/>
        </p:spPr>
      </p:sp>
      <p:sp>
        <p:nvSpPr>
          <p:cNvPr id="43" name="Text 41"/>
          <p:cNvSpPr/>
          <p:nvPr/>
        </p:nvSpPr>
        <p:spPr>
          <a:xfrm>
            <a:off x="548640" y="3904488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31+ Patents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3017520" y="3904488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5029200" y="3904488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200" dirty="0"/>
          </a:p>
        </p:txBody>
      </p:sp>
      <p:sp>
        <p:nvSpPr>
          <p:cNvPr id="46" name="Text 44"/>
          <p:cNvSpPr/>
          <p:nvPr/>
        </p:nvSpPr>
        <p:spPr>
          <a:xfrm>
            <a:off x="6858000" y="3904488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200" dirty="0"/>
          </a:p>
        </p:txBody>
      </p:sp>
      <p:sp>
        <p:nvSpPr>
          <p:cNvPr id="47" name="Shape 45"/>
          <p:cNvSpPr/>
          <p:nvPr/>
        </p:nvSpPr>
        <p:spPr>
          <a:xfrm>
            <a:off x="457200" y="4288536"/>
            <a:ext cx="8229600" cy="36576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48" name="Text 46"/>
          <p:cNvSpPr/>
          <p:nvPr/>
        </p:nvSpPr>
        <p:spPr>
          <a:xfrm>
            <a:off x="548640" y="4288536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Predictive Maintenance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3017520" y="4288536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200" dirty="0"/>
          </a:p>
        </p:txBody>
      </p:sp>
      <p:sp>
        <p:nvSpPr>
          <p:cNvPr id="50" name="Text 48"/>
          <p:cNvSpPr/>
          <p:nvPr/>
        </p:nvSpPr>
        <p:spPr>
          <a:xfrm>
            <a:off x="5029200" y="4288536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200" dirty="0"/>
          </a:p>
        </p:txBody>
      </p:sp>
      <p:sp>
        <p:nvSpPr>
          <p:cNvPr id="51" name="Text 49"/>
          <p:cNvSpPr/>
          <p:nvPr/>
        </p:nvSpPr>
        <p:spPr>
          <a:xfrm>
            <a:off x="6858000" y="4288536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943600" y="473659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Confidential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Go-to-Market Strategy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&amp; expand across 4 segments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097280"/>
            <a:ext cx="4114800" cy="1600200"/>
          </a:xfrm>
          <a:prstGeom prst="roundRect">
            <a:avLst>
              <a:gd name="adj" fmla="val 5714"/>
            </a:avLst>
          </a:prstGeom>
          <a:solidFill>
            <a:srgbClr val="1A2332"/>
          </a:solidFill>
          <a:ln w="12700">
            <a:solidFill>
              <a:srgbClr val="1E82C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097280"/>
            <a:ext cx="41148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120700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Bike Shops &amp; Dealers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246120" y="1207008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50K+ in Europe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sales + demo program. Dealers become wash operators.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14800" cy="1600200"/>
          </a:xfrm>
          <a:prstGeom prst="roundRect">
            <a:avLst>
              <a:gd name="adj" fmla="val 5714"/>
            </a:avLst>
          </a:prstGeom>
          <a:solidFill>
            <a:srgbClr val="1A2332"/>
          </a:solidFill>
          <a:ln w="12700">
            <a:solidFill>
              <a:srgbClr val="10B981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14800" cy="36576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4" name="Text 12"/>
          <p:cNvSpPr/>
          <p:nvPr/>
        </p:nvSpPr>
        <p:spPr>
          <a:xfrm>
            <a:off x="4846320" y="120700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Cities &amp; Transit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635240" y="1207008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1,000+ cities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846320" y="160020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Municipal procurement. Integration with bike-sharing fleets.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20040" y="2926080"/>
            <a:ext cx="4114800" cy="1600200"/>
          </a:xfrm>
          <a:prstGeom prst="roundRect">
            <a:avLst>
              <a:gd name="adj" fmla="val 5714"/>
            </a:avLst>
          </a:prstGeom>
          <a:solidFill>
            <a:srgbClr val="1A2332"/>
          </a:solidFill>
          <a:ln w="12700">
            <a:solidFill>
              <a:srgbClr val="8B5CF6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0040" y="2926080"/>
            <a:ext cx="4114800" cy="36576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" y="303580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Corporate Campuses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246120" y="3035808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Fortune 500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" y="342900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bike programs. ESG reporting. Bulk fleet orders.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09160" y="2926080"/>
            <a:ext cx="4114800" cy="1600200"/>
          </a:xfrm>
          <a:prstGeom prst="roundRect">
            <a:avLst>
              <a:gd name="adj" fmla="val 5714"/>
            </a:avLst>
          </a:prstGeom>
          <a:solidFill>
            <a:srgbClr val="1A2332"/>
          </a:solidFill>
          <a:ln w="12700">
            <a:solidFill>
              <a:srgbClr val="FFC30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09160" y="2926080"/>
            <a:ext cx="4114800" cy="36576"/>
          </a:xfrm>
          <a:prstGeom prst="rect">
            <a:avLst/>
          </a:prstGeom>
          <a:solidFill>
            <a:srgbClr val="FFC300"/>
          </a:solidFill>
          <a:ln/>
        </p:spPr>
      </p:sp>
      <p:sp>
        <p:nvSpPr>
          <p:cNvPr id="24" name="Text 22"/>
          <p:cNvSpPr/>
          <p:nvPr/>
        </p:nvSpPr>
        <p:spPr>
          <a:xfrm>
            <a:off x="4846320" y="303580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Hospitality &amp; Tourism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635240" y="3035808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C3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Hotels, Camping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846320" y="342900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Guest amenity upsell. OASIS installations at resorts.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943600" y="473659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Confidential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Projections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to €10M ARR by 2028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1097280" y="3657600"/>
            <a:ext cx="1097280" cy="182880"/>
          </a:xfrm>
          <a:prstGeom prst="roundRect">
            <a:avLst>
              <a:gd name="adj" fmla="val 25000"/>
            </a:avLst>
          </a:prstGeom>
          <a:solidFill>
            <a:srgbClr val="1E82C8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3383280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€0.8M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097280" y="3931920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651760" y="3566160"/>
            <a:ext cx="1097280" cy="274320"/>
          </a:xfrm>
          <a:prstGeom prst="roundRect">
            <a:avLst>
              <a:gd name="adj" fmla="val 16667"/>
            </a:avLst>
          </a:prstGeom>
          <a:solidFill>
            <a:srgbClr val="1E82C8"/>
          </a:solidFill>
          <a:ln/>
        </p:spPr>
      </p:sp>
      <p:sp>
        <p:nvSpPr>
          <p:cNvPr id="11" name="Text 9"/>
          <p:cNvSpPr/>
          <p:nvPr/>
        </p:nvSpPr>
        <p:spPr>
          <a:xfrm>
            <a:off x="2651760" y="3291840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€1.2M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651760" y="3931920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206240" y="3268980"/>
            <a:ext cx="1097280" cy="571500"/>
          </a:xfrm>
          <a:prstGeom prst="roundRect">
            <a:avLst>
              <a:gd name="adj" fmla="val 8000"/>
            </a:avLst>
          </a:prstGeom>
          <a:solidFill>
            <a:srgbClr val="10B981"/>
          </a:solidFill>
          <a:ln/>
        </p:spPr>
      </p:sp>
      <p:sp>
        <p:nvSpPr>
          <p:cNvPr id="14" name="Text 12"/>
          <p:cNvSpPr/>
          <p:nvPr/>
        </p:nvSpPr>
        <p:spPr>
          <a:xfrm>
            <a:off x="4206240" y="2994660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€2.5M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206240" y="3931920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2026E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760720" y="2583180"/>
            <a:ext cx="1097280" cy="1257300"/>
          </a:xfrm>
          <a:prstGeom prst="roundRect">
            <a:avLst>
              <a:gd name="adj" fmla="val 4167"/>
            </a:avLst>
          </a:prstGeom>
          <a:solidFill>
            <a:srgbClr val="FFC300"/>
          </a:solidFill>
          <a:ln/>
        </p:spPr>
      </p:sp>
      <p:sp>
        <p:nvSpPr>
          <p:cNvPr id="17" name="Text 15"/>
          <p:cNvSpPr/>
          <p:nvPr/>
        </p:nvSpPr>
        <p:spPr>
          <a:xfrm>
            <a:off x="5760720" y="2308860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€5.5M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760720" y="3931920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315200" y="1554480"/>
            <a:ext cx="1097280" cy="2286000"/>
          </a:xfrm>
          <a:prstGeom prst="roundRect">
            <a:avLst>
              <a:gd name="adj" fmla="val 4167"/>
            </a:avLst>
          </a:prstGeom>
          <a:solidFill>
            <a:srgbClr val="FFC300"/>
          </a:solidFill>
          <a:ln/>
        </p:spPr>
      </p:sp>
      <p:sp>
        <p:nvSpPr>
          <p:cNvPr id="20" name="Text 18"/>
          <p:cNvSpPr/>
          <p:nvPr/>
        </p:nvSpPr>
        <p:spPr>
          <a:xfrm>
            <a:off x="7315200" y="1280160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€10M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315200" y="3931920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2028E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57200" y="10972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(€M)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57200" y="4297680"/>
            <a:ext cx="8229600" cy="365760"/>
          </a:xfrm>
          <a:prstGeom prst="roundRect">
            <a:avLst>
              <a:gd name="adj" fmla="val 2500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640080" y="4315968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Assumptions: 40% hardware margin · 80% SaaS margin · 500 new units/yr by 2028 · €99 avg SaaS ARPU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943600" y="473659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Confidential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Team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Engineering-first founders with domain expertise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097280"/>
            <a:ext cx="4114800" cy="1417320"/>
          </a:xfrm>
          <a:prstGeom prst="roundRect">
            <a:avLst>
              <a:gd name="adj" fmla="val 6452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02920" y="1280160"/>
            <a:ext cx="640080" cy="640080"/>
          </a:xfrm>
          <a:prstGeom prst="ellipse">
            <a:avLst/>
          </a:prstGeom>
          <a:solidFill>
            <a:srgbClr val="FFC300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12801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325880" y="128016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Sachin Kumar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325880" y="155448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C3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 &amp; Founder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325880" y="182880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years building cycleWASH. Engineering background. 31 patents inventor.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14800" cy="1417320"/>
          </a:xfrm>
          <a:prstGeom prst="roundRect">
            <a:avLst>
              <a:gd name="adj" fmla="val 6452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892040" y="1280160"/>
            <a:ext cx="640080" cy="640080"/>
          </a:xfrm>
          <a:prstGeom prst="ellipse">
            <a:avLst/>
          </a:prstGeom>
          <a:solidFill>
            <a:srgbClr val="1E82C8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801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5715000" y="128016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Engineering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715000" y="155448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&amp; IoT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715000" y="182880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Walter ESP32-S3 design. Mechanical engineering. Sensor systems.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20040" y="2743200"/>
            <a:ext cx="4114800" cy="1417320"/>
          </a:xfrm>
          <a:prstGeom prst="roundRect">
            <a:avLst>
              <a:gd name="adj" fmla="val 6452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02920" y="2926080"/>
            <a:ext cx="640080" cy="64008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21" name="Text 19"/>
          <p:cNvSpPr/>
          <p:nvPr/>
        </p:nvSpPr>
        <p:spPr>
          <a:xfrm>
            <a:off x="502920" y="29260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1325880" y="292608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Product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325880" y="320040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SPIRIT Platform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325880" y="347472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58-route digital platform. Next.js, React, Vercel. Real-time IoT.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709160" y="2743200"/>
            <a:ext cx="4114800" cy="1417320"/>
          </a:xfrm>
          <a:prstGeom prst="roundRect">
            <a:avLst>
              <a:gd name="adj" fmla="val 6452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892040" y="2926080"/>
            <a:ext cx="640080" cy="640080"/>
          </a:xfrm>
          <a:prstGeom prst="ellipse">
            <a:avLst/>
          </a:prstGeom>
          <a:solidFill>
            <a:srgbClr val="8B5CF6"/>
          </a:solidFill>
          <a:ln/>
        </p:spPr>
      </p:sp>
      <p:sp>
        <p:nvSpPr>
          <p:cNvPr id="27" name="Text 25"/>
          <p:cNvSpPr/>
          <p:nvPr/>
        </p:nvSpPr>
        <p:spPr>
          <a:xfrm>
            <a:off x="4892040" y="29260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5715000" y="292608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Operations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715000" y="320040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Manufacturing &amp; Sales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715000" y="347472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in Germany. Distribution in 19 countries. B2B sales.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943600" y="473659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Confidential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Ask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Series A — €3M to scale production and platform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097280"/>
            <a:ext cx="3931920" cy="3291840"/>
          </a:xfrm>
          <a:prstGeom prst="roundRect">
            <a:avLst>
              <a:gd name="adj" fmla="val 2778"/>
            </a:avLst>
          </a:prstGeom>
          <a:solidFill>
            <a:srgbClr val="1A2332"/>
          </a:solidFill>
          <a:ln w="12700">
            <a:solidFill>
              <a:srgbClr val="FFC30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" y="123444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€3M Series A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640080" y="169164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 of Funds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205740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40%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280160" y="205740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Manufacturing Scale-up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280160" y="228600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production capacity to 500 units/year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40080" y="260604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25%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280160" y="26060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SPIRIT Platform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280160" y="283464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 integration, AI features, mobile apps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40080" y="315468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B5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20%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280160" y="315468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&amp; Marketing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280160" y="338328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expansion, trade shows, channel partners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40080" y="370332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15%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280160" y="370332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 &amp; Team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280160" y="393192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hires in engineering and business dev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754880" y="1097280"/>
            <a:ext cx="3931920" cy="3291840"/>
          </a:xfrm>
          <a:prstGeom prst="roundRect">
            <a:avLst>
              <a:gd name="adj" fmla="val 2778"/>
            </a:avLst>
          </a:prstGeom>
          <a:solidFill>
            <a:srgbClr val="1A2332"/>
          </a:solidFill>
          <a:ln w="12700">
            <a:solidFill>
              <a:srgbClr val="1E82C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937760" y="123444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Investors Get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4937760" y="164592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Equity in the only certified automated bike wash company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937760" y="1993392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31+ patents providing 7-year competitive moat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937760" y="2340864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250+ machines generating recurring revenue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937760" y="2688336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58-route digital platform ready for scale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937760" y="3035808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$CYCLE token economy creating network effects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937760" y="338328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€10M ARR target by 2028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937760" y="3730752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Path to €50M+ exit via strategic acquisition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937760" y="4078224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ESG-aligned investment (UN SDG 11, 12, 13)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93208"/>
            <a:ext cx="9144000" cy="54864"/>
          </a:xfrm>
          <a:prstGeom prst="rect">
            <a:avLst/>
          </a:prstGeom>
          <a:solidFill>
            <a:srgbClr val="FFC300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3716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Let's Clean Up</a:t>
            </a:r>
            <a:endParaRPr lang="en-US" sz="4000" dirty="0"/>
          </a:p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Cycling World.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914400" y="2743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sachin.kumar@cyclewash.de  ·  +49 (0) XXX  ·  shop.cyclewash.com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14400" y="3200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GmbH · Cologne, Germany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943600" y="473659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Confidential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Bicycle maintenance is broken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188720"/>
            <a:ext cx="4023360" cy="1463040"/>
          </a:xfrm>
          <a:prstGeom prst="roundRect">
            <a:avLst>
              <a:gd name="adj" fmla="val 625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94360" y="13258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🚲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1097280" y="13258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2B+ Bicycles Worldwide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097280" y="1691640"/>
            <a:ext cx="320040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Growing 8% annually with e-bike boom. No automated cleaning infrastructure exists.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54880" y="1188720"/>
            <a:ext cx="4023360" cy="1463040"/>
          </a:xfrm>
          <a:prstGeom prst="roundRect">
            <a:avLst>
              <a:gd name="adj" fmla="val 625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892040" y="13258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💧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5394960" y="13258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Manual = Wasteful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394960" y="1691640"/>
            <a:ext cx="320040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 washing uses 150L per bike. Car washes exist everywhere — bike washes don't.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2880360"/>
            <a:ext cx="4023360" cy="1463040"/>
          </a:xfrm>
          <a:prstGeom prst="roundRect">
            <a:avLst>
              <a:gd name="adj" fmla="val 625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594360" y="30175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⏱️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1097280" y="30175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 &amp; Convenience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097280" y="3383280"/>
            <a:ext cx="320040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Urban cyclists have no quick, affordable cleaning option. Dirty bikes = faster wear.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2880360"/>
            <a:ext cx="4023360" cy="1463040"/>
          </a:xfrm>
          <a:prstGeom prst="roundRect">
            <a:avLst>
              <a:gd name="adj" fmla="val 6250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892040" y="30175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🌍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5394960" y="30175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Sustainability Gap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5394960" y="3383280"/>
            <a:ext cx="320040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Cities want green mobility. Bike infrastructure stops at parking — maintenance is ignored.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943600" y="473659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Confidential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Solution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product lines for every use case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188720"/>
            <a:ext cx="2697480" cy="3200400"/>
          </a:xfrm>
          <a:prstGeom prst="roundRect">
            <a:avLst>
              <a:gd name="adj" fmla="val 3390"/>
            </a:avLst>
          </a:prstGeom>
          <a:solidFill>
            <a:srgbClr val="1A2332"/>
          </a:solidFill>
          <a:ln w="12700">
            <a:solidFill>
              <a:srgbClr val="1E82C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188720"/>
            <a:ext cx="2697480" cy="54864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9" name="Text 7"/>
          <p:cNvSpPr/>
          <p:nvPr/>
        </p:nvSpPr>
        <p:spPr>
          <a:xfrm>
            <a:off x="320040" y="1417320"/>
            <a:ext cx="2697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cycleWASH Mini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20040" y="1737360"/>
            <a:ext cx="2697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Compact Station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20040" y="2103120"/>
            <a:ext cx="2697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€5,990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502920" y="2560320"/>
            <a:ext cx="23317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Euro-pallet footprint. Self-service kiosk. Solar option. Perfect for bike shops, campuses, residential.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46120" y="1188720"/>
            <a:ext cx="2697480" cy="3200400"/>
          </a:xfrm>
          <a:prstGeom prst="roundRect">
            <a:avLst>
              <a:gd name="adj" fmla="val 3390"/>
            </a:avLst>
          </a:prstGeom>
          <a:solidFill>
            <a:srgbClr val="1A2332"/>
          </a:solidFill>
          <a:ln w="12700">
            <a:solidFill>
              <a:srgbClr val="10B981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46120" y="1188720"/>
            <a:ext cx="269748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5" name="Text 13"/>
          <p:cNvSpPr/>
          <p:nvPr/>
        </p:nvSpPr>
        <p:spPr>
          <a:xfrm>
            <a:off x="3246120" y="1417320"/>
            <a:ext cx="2697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cycleWASH Pro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246120" y="1737360"/>
            <a:ext cx="2697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 System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246120" y="2103120"/>
            <a:ext cx="2697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€12,990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3429000" y="2560320"/>
            <a:ext cx="23317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Full-size automated wash with hybrid brushes, integrated drying, and connected diagnostics.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172200" y="1188720"/>
            <a:ext cx="2697480" cy="3200400"/>
          </a:xfrm>
          <a:prstGeom prst="roundRect">
            <a:avLst>
              <a:gd name="adj" fmla="val 3390"/>
            </a:avLst>
          </a:prstGeom>
          <a:solidFill>
            <a:srgbClr val="1A2332"/>
          </a:solidFill>
          <a:ln w="12700">
            <a:solidFill>
              <a:srgbClr val="FFC30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172200" y="1188720"/>
            <a:ext cx="2697480" cy="54864"/>
          </a:xfrm>
          <a:prstGeom prst="rect">
            <a:avLst/>
          </a:prstGeom>
          <a:solidFill>
            <a:srgbClr val="FFC300"/>
          </a:solidFill>
          <a:ln/>
        </p:spPr>
      </p:sp>
      <p:sp>
        <p:nvSpPr>
          <p:cNvPr id="21" name="Text 19"/>
          <p:cNvSpPr/>
          <p:nvPr/>
        </p:nvSpPr>
        <p:spPr>
          <a:xfrm>
            <a:off x="6172200" y="1417320"/>
            <a:ext cx="2697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cycleWASH OASIS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172200" y="1737360"/>
            <a:ext cx="2697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C3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Hub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172200" y="2103120"/>
            <a:ext cx="2697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Custom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6355080" y="2560320"/>
            <a:ext cx="23317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bike service station: wash + repair + charging + vending. For cities and transit hubs.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943600" y="473659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Confidential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Technology &amp; IP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patents protecting a 7-year head start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143000"/>
            <a:ext cx="2697480" cy="1508760"/>
          </a:xfrm>
          <a:prstGeom prst="roundRect">
            <a:avLst>
              <a:gd name="adj" fmla="val 6061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143000"/>
            <a:ext cx="269748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128016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Hybrid Brush System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160020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Patented dual-brush mechanism adapts pressure for carbon frames, e-bikes, and fat tires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46120" y="1143000"/>
            <a:ext cx="2697480" cy="1508760"/>
          </a:xfrm>
          <a:prstGeom prst="roundRect">
            <a:avLst>
              <a:gd name="adj" fmla="val 6061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46120" y="1143000"/>
            <a:ext cx="2697480" cy="36576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3" name="Text 11"/>
          <p:cNvSpPr/>
          <p:nvPr/>
        </p:nvSpPr>
        <p:spPr>
          <a:xfrm>
            <a:off x="3383280" y="128016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500ml Water per Wash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383280" y="160020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Closed-loop water recycling system uses 97% less water than manual washing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172200" y="1143000"/>
            <a:ext cx="2697480" cy="1508760"/>
          </a:xfrm>
          <a:prstGeom prst="roundRect">
            <a:avLst>
              <a:gd name="adj" fmla="val 6061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72200" y="1143000"/>
            <a:ext cx="2697480" cy="36576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7" name="Text 15"/>
          <p:cNvSpPr/>
          <p:nvPr/>
        </p:nvSpPr>
        <p:spPr>
          <a:xfrm>
            <a:off x="6309360" y="128016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Walter IoT Controller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309360" y="160020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ESP32-S3 custom board with 12 sensors, MQTT telemetry, OTA updates, predictive maintenance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20040" y="2880360"/>
            <a:ext cx="2697480" cy="1508760"/>
          </a:xfrm>
          <a:prstGeom prst="roundRect">
            <a:avLst>
              <a:gd name="adj" fmla="val 6061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0040" y="2880360"/>
            <a:ext cx="2697480" cy="3657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301752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DEKRA Certified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57200" y="333756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certification for unattended public operation. Only certified bike wash worldwide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246120" y="2880360"/>
            <a:ext cx="2697480" cy="1508760"/>
          </a:xfrm>
          <a:prstGeom prst="roundRect">
            <a:avLst>
              <a:gd name="adj" fmla="val 6061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246120" y="2880360"/>
            <a:ext cx="2697480" cy="36576"/>
          </a:xfrm>
          <a:prstGeom prst="rect">
            <a:avLst/>
          </a:prstGeom>
          <a:solidFill>
            <a:srgbClr val="FFC300"/>
          </a:solidFill>
          <a:ln/>
        </p:spPr>
      </p:sp>
      <p:sp>
        <p:nvSpPr>
          <p:cNvPr id="25" name="Text 23"/>
          <p:cNvSpPr/>
          <p:nvPr/>
        </p:nvSpPr>
        <p:spPr>
          <a:xfrm>
            <a:off x="3383280" y="301752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Solar Ready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383280" y="333756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 stations run 100% solar-powered. Zero grid dependency for remote installations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172200" y="2880360"/>
            <a:ext cx="2697480" cy="1508760"/>
          </a:xfrm>
          <a:prstGeom prst="roundRect">
            <a:avLst>
              <a:gd name="adj" fmla="val 6061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172200" y="2880360"/>
            <a:ext cx="2697480" cy="36576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29" name="Text 27"/>
          <p:cNvSpPr/>
          <p:nvPr/>
        </p:nvSpPr>
        <p:spPr>
          <a:xfrm>
            <a:off x="6309360" y="301752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Gentle Dry System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309360" y="333756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Integrated blower drying protects bearings and electronics. No water spots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943600" y="473659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Confidential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SPIRIT Digital Platform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58 production routes · 3 portals · Real-time IoT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097280"/>
            <a:ext cx="2697480" cy="3383280"/>
          </a:xfrm>
          <a:prstGeom prst="roundRect">
            <a:avLst>
              <a:gd name="adj" fmla="val 3390"/>
            </a:avLst>
          </a:prstGeom>
          <a:solidFill>
            <a:srgbClr val="1A2332"/>
          </a:solidFill>
          <a:ln w="12700">
            <a:solidFill>
              <a:srgbClr val="1E82C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097280"/>
            <a:ext cx="2697480" cy="54864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9" name="Text 7"/>
          <p:cNvSpPr/>
          <p:nvPr/>
        </p:nvSpPr>
        <p:spPr>
          <a:xfrm>
            <a:off x="320040" y="1280160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Customer App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320040" y="1554480"/>
            <a:ext cx="2697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 routes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18745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$CYCLE Token Wallet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2185416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Bike Health Tracking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48640" y="2496312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Subscription Plans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48640" y="2807208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QR Scan &amp; Pay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48640" y="3118104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Strava Integration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48640" y="34290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Weather Wash Tips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48640" y="3739896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Referral Program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48640" y="4050792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Marketplace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246120" y="1097280"/>
            <a:ext cx="2697480" cy="3383280"/>
          </a:xfrm>
          <a:prstGeom prst="roundRect">
            <a:avLst>
              <a:gd name="adj" fmla="val 3390"/>
            </a:avLst>
          </a:prstGeom>
          <a:solidFill>
            <a:srgbClr val="1A2332"/>
          </a:solidFill>
          <a:ln w="12700">
            <a:solidFill>
              <a:srgbClr val="10B981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46120" y="1097280"/>
            <a:ext cx="269748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1" name="Text 19"/>
          <p:cNvSpPr/>
          <p:nvPr/>
        </p:nvSpPr>
        <p:spPr>
          <a:xfrm>
            <a:off x="3246120" y="1280160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Operator Dashboard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3246120" y="1554480"/>
            <a:ext cx="2697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 routes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474720" y="18745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Fleet Management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474720" y="2185416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Revenue Analytics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474720" y="2496312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AI Bike Scanner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474720" y="2807208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Predictive Maintenance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474720" y="3118104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Demand Forecasting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3474720" y="34290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Carbon Credits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474720" y="3739896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White-Label SaaS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3474720" y="4050792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Token Economics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172200" y="1097280"/>
            <a:ext cx="2697480" cy="3383280"/>
          </a:xfrm>
          <a:prstGeom prst="roundRect">
            <a:avLst>
              <a:gd name="adj" fmla="val 3390"/>
            </a:avLst>
          </a:prstGeom>
          <a:solidFill>
            <a:srgbClr val="1A2332"/>
          </a:solidFill>
          <a:ln w="12700">
            <a:solidFill>
              <a:srgbClr val="F59E0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172200" y="1097280"/>
            <a:ext cx="269748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3" name="Text 31"/>
          <p:cNvSpPr/>
          <p:nvPr/>
        </p:nvSpPr>
        <p:spPr>
          <a:xfrm>
            <a:off x="6172200" y="1280160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Technician Portal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6172200" y="1554480"/>
            <a:ext cx="2697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routes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6400800" y="18745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Ticket Management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400800" y="2185416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Live Diagnostics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400800" y="2496312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Sensor Telemetry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6400800" y="2807208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Firmware Updates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943600" y="473659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Confidential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$CYCLE Token Economy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Loyalty meets crypto — EUR 1 = 100 $CYCLE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143000"/>
            <a:ext cx="3931920" cy="1371600"/>
          </a:xfrm>
          <a:prstGeom prst="roundRect">
            <a:avLst>
              <a:gd name="adj" fmla="val 6667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" y="11887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15087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5% cashback on every wash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17373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500 tokens per referral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19659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Weekly streak bonuses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40080" y="21945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Review &amp; social rewards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54880" y="1143000"/>
            <a:ext cx="3931920" cy="1371600"/>
          </a:xfrm>
          <a:prstGeom prst="roundRect">
            <a:avLst>
              <a:gd name="adj" fmla="val 6667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937760" y="11887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SPEND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937760" y="15087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Wash sessions &amp; upgrades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937760" y="17373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Care products &amp; accessories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937760" y="19659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Subscription discounts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937760" y="21945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Marketplace purchases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" y="2743200"/>
            <a:ext cx="3931920" cy="1371600"/>
          </a:xfrm>
          <a:prstGeom prst="roundRect">
            <a:avLst>
              <a:gd name="adj" fmla="val 6667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" y="27889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BUY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40080" y="31089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Stripe / Apple Pay / Google Pay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40080" y="33375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USDC / ETH / BTC (MoonPay)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40080" y="35661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In-app purchase packs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40080" y="37947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Subscription auto-top-up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754880" y="2743200"/>
            <a:ext cx="3931920" cy="1371600"/>
          </a:xfrm>
          <a:prstGeom prst="roundRect">
            <a:avLst>
              <a:gd name="adj" fmla="val 6667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937760" y="278892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B5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CASH OUT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937760" y="31089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100 $CYCLE = EUR 1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937760" y="33375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2% fee under 5,000 tokens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937760" y="35661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Free cashout ≥5,000 tokens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937760" y="379476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Future: ERC-20 on-chain token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943600" y="473659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Confidential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 Revenue Streams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+ SaaS + Token = Triple-layer monetization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097280"/>
            <a:ext cx="2697480" cy="960120"/>
          </a:xfrm>
          <a:prstGeom prst="roundRect">
            <a:avLst>
              <a:gd name="adj" fmla="val 9524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29768" y="117043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Hardware Sales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057400" y="1170432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€5,990–€25K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29768" y="14630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Mini, Pro, OASIS units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46120" y="1097280"/>
            <a:ext cx="2697480" cy="960120"/>
          </a:xfrm>
          <a:prstGeom prst="roundRect">
            <a:avLst>
              <a:gd name="adj" fmla="val 9524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355848" y="117043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SaaS Platform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983480" y="1170432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€99–499/mo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355848" y="14630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SPIRIT operator dashboard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172200" y="1097280"/>
            <a:ext cx="2697480" cy="960120"/>
          </a:xfrm>
          <a:prstGeom prst="roundRect">
            <a:avLst>
              <a:gd name="adj" fmla="val 9524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281928" y="117043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Per-Wash Revenue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909560" y="1170432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€0.50/wash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281928" y="14630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transaction fee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20040" y="2240280"/>
            <a:ext cx="2697480" cy="960120"/>
          </a:xfrm>
          <a:prstGeom prst="roundRect">
            <a:avLst>
              <a:gd name="adj" fmla="val 9524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29768" y="231343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$CYCLE Token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057400" y="2313432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C3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2% spread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29768" y="26060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buy/sell margin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246120" y="2240280"/>
            <a:ext cx="2697480" cy="960120"/>
          </a:xfrm>
          <a:prstGeom prst="roundRect">
            <a:avLst>
              <a:gd name="adj" fmla="val 9524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3355848" y="231343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Care Products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983480" y="2313432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€3–15/item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355848" y="26060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Proprietary bike chemicals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172200" y="2240280"/>
            <a:ext cx="2697480" cy="960120"/>
          </a:xfrm>
          <a:prstGeom prst="roundRect">
            <a:avLst>
              <a:gd name="adj" fmla="val 9524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281928" y="231343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Carbon Credits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7909560" y="2313432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€25/tCO2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81928" y="26060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 emissions trading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320040" y="3383280"/>
            <a:ext cx="2697480" cy="960120"/>
          </a:xfrm>
          <a:prstGeom prst="roundRect">
            <a:avLst>
              <a:gd name="adj" fmla="val 9524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29768" y="345643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White-Label SaaS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2057400" y="3456432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€999+/mo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29768" y="37490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licensing to OEMs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3246120" y="3383280"/>
            <a:ext cx="2697480" cy="960120"/>
          </a:xfrm>
          <a:prstGeom prst="roundRect">
            <a:avLst>
              <a:gd name="adj" fmla="val 9524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3355848" y="345643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API Marketplace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983480" y="3456432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share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3355848" y="37490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integrations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6172200" y="3383280"/>
            <a:ext cx="2697480" cy="960120"/>
          </a:xfrm>
          <a:prstGeom prst="roundRect">
            <a:avLst>
              <a:gd name="adj" fmla="val 9524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40" name="Text 38"/>
          <p:cNvSpPr/>
          <p:nvPr/>
        </p:nvSpPr>
        <p:spPr>
          <a:xfrm>
            <a:off x="6281928" y="345643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Advertising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7909560" y="3456432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CPM model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6281928" y="37490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Station screen &amp; app ads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943600" y="473659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Confidential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Opportunity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€4.2B addressable market by 2030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188720"/>
            <a:ext cx="2560320" cy="822960"/>
          </a:xfrm>
          <a:prstGeom prst="roundRect">
            <a:avLst>
              <a:gd name="adj" fmla="val 11111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57200" y="1261872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€4.2B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57200" y="16459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 by 2030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91840" y="1188720"/>
            <a:ext cx="2560320" cy="822960"/>
          </a:xfrm>
          <a:prstGeom prst="roundRect">
            <a:avLst>
              <a:gd name="adj" fmla="val 11111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91840" y="1261872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€850M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3291840" y="16459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 Europe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126480" y="1188720"/>
            <a:ext cx="2560320" cy="822960"/>
          </a:xfrm>
          <a:prstGeom prst="roundRect">
            <a:avLst>
              <a:gd name="adj" fmla="val 11111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126480" y="1261872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€120M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126480" y="16459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 5-Year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2377440"/>
            <a:ext cx="8229600" cy="2103120"/>
          </a:xfrm>
          <a:prstGeom prst="roundRect">
            <a:avLst>
              <a:gd name="adj" fmla="val 4348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40080" y="24688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Drivers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40080" y="283464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E-bike sales growing 23% CAGR — 17M units sold in Europe 2025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640080" y="3090672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Global bicycle market: $82B → $120B by 2030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640080" y="3346704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Urban cycling infrastructure investment: €30B+ committed (EU Green Deal)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640080" y="3602736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Bike-sharing fleets (8M+ bikes) need automated maintenance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40080" y="3858768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Corporate ESG mandates driving fleet cycling adoption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640080" y="411480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No competition — cycleWASH is the only certified automated bike wash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943600" y="473659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Confidential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Traction &amp; Milestones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years of R&amp;D, 250+ machines in the field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1188720" y="1170432"/>
            <a:ext cx="109728" cy="109728"/>
          </a:xfrm>
          <a:prstGeom prst="ellipse">
            <a:avLst/>
          </a:prstGeom>
          <a:solidFill>
            <a:srgbClr val="94A3B8"/>
          </a:solidFill>
          <a:ln/>
        </p:spPr>
      </p:sp>
      <p:sp>
        <p:nvSpPr>
          <p:cNvPr id="8" name="Shape 6"/>
          <p:cNvSpPr/>
          <p:nvPr/>
        </p:nvSpPr>
        <p:spPr>
          <a:xfrm>
            <a:off x="1234440" y="1280160"/>
            <a:ext cx="18288" cy="274320"/>
          </a:xfrm>
          <a:prstGeom prst="rect">
            <a:avLst/>
          </a:prstGeom>
          <a:solidFill>
            <a:srgbClr val="2A3444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109728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4A3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2017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463040" y="10972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Founded · First patent filed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188720" y="1517904"/>
            <a:ext cx="109728" cy="109728"/>
          </a:xfrm>
          <a:prstGeom prst="ellipse">
            <a:avLst/>
          </a:prstGeom>
          <a:solidFill>
            <a:srgbClr val="94A3B8"/>
          </a:solidFill>
          <a:ln/>
        </p:spPr>
      </p:sp>
      <p:sp>
        <p:nvSpPr>
          <p:cNvPr id="12" name="Shape 10"/>
          <p:cNvSpPr/>
          <p:nvPr/>
        </p:nvSpPr>
        <p:spPr>
          <a:xfrm>
            <a:off x="1234440" y="1627632"/>
            <a:ext cx="18288" cy="274320"/>
          </a:xfrm>
          <a:prstGeom prst="rect">
            <a:avLst/>
          </a:prstGeom>
          <a:solidFill>
            <a:srgbClr val="2A3444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1444752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4A3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2018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463040" y="1444752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Prototype · DEKRA certification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188720" y="1865376"/>
            <a:ext cx="109728" cy="109728"/>
          </a:xfrm>
          <a:prstGeom prst="ellipse">
            <a:avLst/>
          </a:prstGeom>
          <a:solidFill>
            <a:srgbClr val="1E82C8"/>
          </a:solidFill>
          <a:ln/>
        </p:spPr>
      </p:sp>
      <p:sp>
        <p:nvSpPr>
          <p:cNvPr id="16" name="Shape 14"/>
          <p:cNvSpPr/>
          <p:nvPr/>
        </p:nvSpPr>
        <p:spPr>
          <a:xfrm>
            <a:off x="1234440" y="1975104"/>
            <a:ext cx="18288" cy="274320"/>
          </a:xfrm>
          <a:prstGeom prst="rect">
            <a:avLst/>
          </a:prstGeom>
          <a:solidFill>
            <a:srgbClr val="2A3444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1792224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2019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463040" y="1792224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 launch · First 50 units sold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188720" y="2212848"/>
            <a:ext cx="109728" cy="109728"/>
          </a:xfrm>
          <a:prstGeom prst="ellipse">
            <a:avLst/>
          </a:prstGeom>
          <a:solidFill>
            <a:srgbClr val="1E82C8"/>
          </a:solidFill>
          <a:ln/>
        </p:spPr>
      </p:sp>
      <p:sp>
        <p:nvSpPr>
          <p:cNvPr id="20" name="Shape 18"/>
          <p:cNvSpPr/>
          <p:nvPr/>
        </p:nvSpPr>
        <p:spPr>
          <a:xfrm>
            <a:off x="1234440" y="2322576"/>
            <a:ext cx="18288" cy="274320"/>
          </a:xfrm>
          <a:prstGeom prst="rect">
            <a:avLst/>
          </a:prstGeom>
          <a:solidFill>
            <a:srgbClr val="2A3444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2139696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2020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463040" y="2139696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 system · Care product line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188720" y="2560320"/>
            <a:ext cx="109728" cy="109728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24" name="Shape 22"/>
          <p:cNvSpPr/>
          <p:nvPr/>
        </p:nvSpPr>
        <p:spPr>
          <a:xfrm>
            <a:off x="1234440" y="2670048"/>
            <a:ext cx="18288" cy="274320"/>
          </a:xfrm>
          <a:prstGeom prst="rect">
            <a:avLst/>
          </a:prstGeom>
          <a:solidFill>
            <a:srgbClr val="2A3444"/>
          </a:solidFill>
          <a:ln/>
        </p:spPr>
      </p:sp>
      <p:sp>
        <p:nvSpPr>
          <p:cNvPr id="25" name="Text 23"/>
          <p:cNvSpPr/>
          <p:nvPr/>
        </p:nvSpPr>
        <p:spPr>
          <a:xfrm>
            <a:off x="457200" y="2487168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2021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1463040" y="248716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 units · Expansion to 10 countries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188720" y="2907792"/>
            <a:ext cx="109728" cy="109728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28" name="Shape 26"/>
          <p:cNvSpPr/>
          <p:nvPr/>
        </p:nvSpPr>
        <p:spPr>
          <a:xfrm>
            <a:off x="1234440" y="3017520"/>
            <a:ext cx="18288" cy="274320"/>
          </a:xfrm>
          <a:prstGeom prst="rect">
            <a:avLst/>
          </a:prstGeom>
          <a:solidFill>
            <a:srgbClr val="2A3444"/>
          </a:solidFill>
          <a:ln/>
        </p:spPr>
      </p:sp>
      <p:sp>
        <p:nvSpPr>
          <p:cNvPr id="29" name="Text 27"/>
          <p:cNvSpPr/>
          <p:nvPr/>
        </p:nvSpPr>
        <p:spPr>
          <a:xfrm>
            <a:off x="457200" y="283464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2022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1463040" y="28346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 Platinum · Solar variant · 15 countries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188720" y="3255264"/>
            <a:ext cx="109728" cy="109728"/>
          </a:xfrm>
          <a:prstGeom prst="ellipse">
            <a:avLst/>
          </a:prstGeom>
          <a:solidFill>
            <a:srgbClr val="8B5CF6"/>
          </a:solidFill>
          <a:ln/>
        </p:spPr>
      </p:sp>
      <p:sp>
        <p:nvSpPr>
          <p:cNvPr id="32" name="Shape 30"/>
          <p:cNvSpPr/>
          <p:nvPr/>
        </p:nvSpPr>
        <p:spPr>
          <a:xfrm>
            <a:off x="1234440" y="3364992"/>
            <a:ext cx="18288" cy="274320"/>
          </a:xfrm>
          <a:prstGeom prst="rect">
            <a:avLst/>
          </a:prstGeom>
          <a:solidFill>
            <a:srgbClr val="2A3444"/>
          </a:solidFill>
          <a:ln/>
        </p:spPr>
      </p:sp>
      <p:sp>
        <p:nvSpPr>
          <p:cNvPr id="33" name="Text 31"/>
          <p:cNvSpPr/>
          <p:nvPr/>
        </p:nvSpPr>
        <p:spPr>
          <a:xfrm>
            <a:off x="457200" y="3182112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8B5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2023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1463040" y="3182112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OASIS concept · IoT platform R&amp;D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1188720" y="3602736"/>
            <a:ext cx="109728" cy="109728"/>
          </a:xfrm>
          <a:prstGeom prst="ellipse">
            <a:avLst/>
          </a:prstGeom>
          <a:solidFill>
            <a:srgbClr val="8B5CF6"/>
          </a:solidFill>
          <a:ln/>
        </p:spPr>
      </p:sp>
      <p:sp>
        <p:nvSpPr>
          <p:cNvPr id="36" name="Shape 34"/>
          <p:cNvSpPr/>
          <p:nvPr/>
        </p:nvSpPr>
        <p:spPr>
          <a:xfrm>
            <a:off x="1234440" y="3712464"/>
            <a:ext cx="18288" cy="274320"/>
          </a:xfrm>
          <a:prstGeom prst="rect">
            <a:avLst/>
          </a:prstGeom>
          <a:solidFill>
            <a:srgbClr val="2A3444"/>
          </a:solidFill>
          <a:ln/>
        </p:spPr>
      </p:sp>
      <p:sp>
        <p:nvSpPr>
          <p:cNvPr id="37" name="Text 35"/>
          <p:cNvSpPr/>
          <p:nvPr/>
        </p:nvSpPr>
        <p:spPr>
          <a:xfrm>
            <a:off x="457200" y="3529584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8B5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2024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1463040" y="3529584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200+ units · SPIRIT platform beta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1188720" y="3950208"/>
            <a:ext cx="109728" cy="109728"/>
          </a:xfrm>
          <a:prstGeom prst="ellipse">
            <a:avLst/>
          </a:prstGeom>
          <a:solidFill>
            <a:srgbClr val="FFC300"/>
          </a:solidFill>
          <a:ln/>
        </p:spPr>
      </p:sp>
      <p:sp>
        <p:nvSpPr>
          <p:cNvPr id="40" name="Shape 38"/>
          <p:cNvSpPr/>
          <p:nvPr/>
        </p:nvSpPr>
        <p:spPr>
          <a:xfrm>
            <a:off x="1234440" y="4059936"/>
            <a:ext cx="18288" cy="274320"/>
          </a:xfrm>
          <a:prstGeom prst="rect">
            <a:avLst/>
          </a:prstGeom>
          <a:solidFill>
            <a:srgbClr val="2A3444"/>
          </a:solidFill>
          <a:ln/>
        </p:spPr>
      </p:sp>
      <p:sp>
        <p:nvSpPr>
          <p:cNvPr id="41" name="Text 39"/>
          <p:cNvSpPr/>
          <p:nvPr/>
        </p:nvSpPr>
        <p:spPr>
          <a:xfrm>
            <a:off x="457200" y="3877056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2025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1463040" y="3877056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Walter IoT · $CYCLE token · 250+ units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1188720" y="4297680"/>
            <a:ext cx="109728" cy="109728"/>
          </a:xfrm>
          <a:prstGeom prst="ellipse">
            <a:avLst/>
          </a:prstGeom>
          <a:solidFill>
            <a:srgbClr val="FFC300"/>
          </a:solidFill>
          <a:ln/>
        </p:spPr>
      </p:sp>
      <p:sp>
        <p:nvSpPr>
          <p:cNvPr id="44" name="Text 42"/>
          <p:cNvSpPr/>
          <p:nvPr/>
        </p:nvSpPr>
        <p:spPr>
          <a:xfrm>
            <a:off x="457200" y="4224528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2026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1463040" y="422452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SPIRIT launch · 58 routes · Series A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5029200" y="1097280"/>
            <a:ext cx="3657600" cy="3291840"/>
          </a:xfrm>
          <a:prstGeom prst="roundRect">
            <a:avLst>
              <a:gd name="adj" fmla="val 2778"/>
            </a:avLst>
          </a:prstGeom>
          <a:solidFill>
            <a:srgbClr val="1A2332"/>
          </a:solidFill>
          <a:ln w="12700">
            <a:solidFill>
              <a:srgbClr val="2A3444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47" name="Text 45"/>
          <p:cNvSpPr/>
          <p:nvPr/>
        </p:nvSpPr>
        <p:spPr>
          <a:xfrm>
            <a:off x="5212080" y="118872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Metrics</a:t>
            </a:r>
            <a:endParaRPr lang="en-US" sz="1400" dirty="0"/>
          </a:p>
        </p:txBody>
      </p:sp>
      <p:sp>
        <p:nvSpPr>
          <p:cNvPr id="48" name="Text 46"/>
          <p:cNvSpPr/>
          <p:nvPr/>
        </p:nvSpPr>
        <p:spPr>
          <a:xfrm>
            <a:off x="5212080" y="155448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Units Deployed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7315200" y="15544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250+</a:t>
            </a:r>
            <a:endParaRPr lang="en-US" sz="1200" dirty="0"/>
          </a:p>
        </p:txBody>
      </p:sp>
      <p:sp>
        <p:nvSpPr>
          <p:cNvPr id="50" name="Text 48"/>
          <p:cNvSpPr/>
          <p:nvPr/>
        </p:nvSpPr>
        <p:spPr>
          <a:xfrm>
            <a:off x="5212080" y="190195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Countries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7315200" y="1901952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5212080" y="2249424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Bikes Washed</a:t>
            </a:r>
            <a:endParaRPr lang="en-US" sz="1100" dirty="0"/>
          </a:p>
        </p:txBody>
      </p:sp>
      <p:sp>
        <p:nvSpPr>
          <p:cNvPr id="53" name="Text 51"/>
          <p:cNvSpPr/>
          <p:nvPr/>
        </p:nvSpPr>
        <p:spPr>
          <a:xfrm>
            <a:off x="7315200" y="2249424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1M+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5212080" y="2596896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Patents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0" y="2596896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8B5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</a:t>
            </a:r>
            <a:endParaRPr lang="en-US" sz="1200" dirty="0"/>
          </a:p>
        </p:txBody>
      </p:sp>
      <p:sp>
        <p:nvSpPr>
          <p:cNvPr id="56" name="Text 54"/>
          <p:cNvSpPr/>
          <p:nvPr/>
        </p:nvSpPr>
        <p:spPr>
          <a:xfrm>
            <a:off x="5212080" y="294436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Saved</a:t>
            </a:r>
            <a:endParaRPr lang="en-US" sz="1100" dirty="0"/>
          </a:p>
        </p:txBody>
      </p:sp>
      <p:sp>
        <p:nvSpPr>
          <p:cNvPr id="57" name="Text 55"/>
          <p:cNvSpPr/>
          <p:nvPr/>
        </p:nvSpPr>
        <p:spPr>
          <a:xfrm>
            <a:off x="7315200" y="2944368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06B6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150M L</a:t>
            </a:r>
            <a:endParaRPr lang="en-US" sz="1200" dirty="0"/>
          </a:p>
        </p:txBody>
      </p:sp>
      <p:sp>
        <p:nvSpPr>
          <p:cNvPr id="58" name="Text 56"/>
          <p:cNvSpPr/>
          <p:nvPr/>
        </p:nvSpPr>
        <p:spPr>
          <a:xfrm>
            <a:off x="5212080" y="32918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CO2 Reduced</a:t>
            </a:r>
            <a:endParaRPr lang="en-US" sz="1100" dirty="0"/>
          </a:p>
        </p:txBody>
      </p:sp>
      <p:sp>
        <p:nvSpPr>
          <p:cNvPr id="59" name="Text 57"/>
          <p:cNvSpPr/>
          <p:nvPr/>
        </p:nvSpPr>
        <p:spPr>
          <a:xfrm>
            <a:off x="7315200" y="329184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18.3t</a:t>
            </a:r>
            <a:endParaRPr lang="en-US" sz="1200" dirty="0"/>
          </a:p>
        </p:txBody>
      </p:sp>
      <p:sp>
        <p:nvSpPr>
          <p:cNvPr id="60" name="Text 58"/>
          <p:cNvSpPr/>
          <p:nvPr/>
        </p:nvSpPr>
        <p:spPr>
          <a:xfrm>
            <a:off x="5212080" y="363931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Routes</a:t>
            </a:r>
            <a:endParaRPr lang="en-US" sz="1100" dirty="0"/>
          </a:p>
        </p:txBody>
      </p:sp>
      <p:sp>
        <p:nvSpPr>
          <p:cNvPr id="61" name="Text 59"/>
          <p:cNvSpPr/>
          <p:nvPr/>
        </p:nvSpPr>
        <p:spPr>
          <a:xfrm>
            <a:off x="7315200" y="3639312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58</a:t>
            </a:r>
            <a:endParaRPr lang="en-US" sz="1200" dirty="0"/>
          </a:p>
        </p:txBody>
      </p:sp>
      <p:sp>
        <p:nvSpPr>
          <p:cNvPr id="62" name="Text 60"/>
          <p:cNvSpPr/>
          <p:nvPr/>
        </p:nvSpPr>
        <p:spPr>
          <a:xfrm>
            <a:off x="5212080" y="3986784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Streams</a:t>
            </a:r>
            <a:endParaRPr lang="en-US" sz="1100" dirty="0"/>
          </a:p>
        </p:txBody>
      </p:sp>
      <p:sp>
        <p:nvSpPr>
          <p:cNvPr id="63" name="Text 61"/>
          <p:cNvSpPr/>
          <p:nvPr/>
        </p:nvSpPr>
        <p:spPr>
          <a:xfrm>
            <a:off x="7315200" y="3986784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cycleWASH – Investor Deck 2026</dc:title>
  <dc:subject>Series A Investment Opportunity</dc:subject>
  <dc:creator>cycleWASH GmbH</dc:creator>
  <cp:lastModifiedBy>cycleWASH GmbH</cp:lastModifiedBy>
  <cp:revision>1</cp:revision>
  <dcterms:created xsi:type="dcterms:W3CDTF">2026-03-26T23:25:09Z</dcterms:created>
  <dcterms:modified xsi:type="dcterms:W3CDTF">2026-03-26T23:25:09Z</dcterms:modified>
</cp:coreProperties>
</file>